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3" r:id="rId11"/>
    <p:sldId id="434" r:id="rId12"/>
    <p:sldId id="470" r:id="rId13"/>
    <p:sldId id="410" r:id="rId14"/>
    <p:sldId id="435" r:id="rId15"/>
    <p:sldId id="407" r:id="rId16"/>
    <p:sldId id="437" r:id="rId17"/>
    <p:sldId id="411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71" r:id="rId26"/>
    <p:sldId id="445" r:id="rId27"/>
    <p:sldId id="476" r:id="rId28"/>
    <p:sldId id="472" r:id="rId29"/>
    <p:sldId id="447" r:id="rId30"/>
    <p:sldId id="414" r:id="rId31"/>
    <p:sldId id="449" r:id="rId32"/>
    <p:sldId id="477" r:id="rId33"/>
    <p:sldId id="448" r:id="rId34"/>
    <p:sldId id="478" r:id="rId35"/>
    <p:sldId id="450" r:id="rId36"/>
    <p:sldId id="475" r:id="rId37"/>
    <p:sldId id="422" r:id="rId38"/>
    <p:sldId id="468" r:id="rId39"/>
    <p:sldId id="452" r:id="rId40"/>
    <p:sldId id="453" r:id="rId41"/>
    <p:sldId id="459" r:id="rId42"/>
    <p:sldId id="467" r:id="rId43"/>
    <p:sldId id="420" r:id="rId44"/>
    <p:sldId id="479" r:id="rId45"/>
    <p:sldId id="480" r:id="rId46"/>
    <p:sldId id="481" r:id="rId47"/>
    <p:sldId id="482" r:id="rId48"/>
    <p:sldId id="483" r:id="rId49"/>
    <p:sldId id="451" r:id="rId50"/>
    <p:sldId id="485" r:id="rId51"/>
  </p:sldIdLst>
  <p:sldSz cx="12192000" cy="6858000"/>
  <p:notesSz cx="6858000" cy="9144000"/>
  <p:embeddedFontLst>
    <p:embeddedFont>
      <p:font typeface="MankSans" panose="020B0600000101010101"/>
      <p:regular r:id="rId54"/>
      <p:italic r:id="rId55"/>
    </p:embeddedFont>
    <p:embeddedFont>
      <p:font typeface="Poppins Medium" panose="020B0600000101010101" charset="-127"/>
      <p:regular r:id="rId56"/>
      <p:italic r:id="rId57"/>
    </p:embeddedFont>
    <p:embeddedFont>
      <p:font typeface="나눔바른고딕" panose="020B0603020101020101" pitchFamily="50" charset="-127"/>
      <p:regular r:id="rId58"/>
      <p:bold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Gidole" panose="020B0600000101010101" charset="0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FINITY05" initials="A" lastIdx="2" clrIdx="0">
    <p:extLst>
      <p:ext uri="{19B8F6BF-5375-455C-9EA6-DF929625EA0E}">
        <p15:presenceInfo xmlns:p15="http://schemas.microsoft.com/office/powerpoint/2012/main" userId="AFFINITY0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D9D9D9"/>
    <a:srgbClr val="6699FF"/>
    <a:srgbClr val="0099FF"/>
    <a:srgbClr val="66CCFF"/>
    <a:srgbClr val="0000FF"/>
    <a:srgbClr val="F2F2F2"/>
    <a:srgbClr val="AF1DB3"/>
    <a:srgbClr val="821585"/>
    <a:srgbClr val="B4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8" autoAdjust="0"/>
    <p:restoredTop sz="89895" autoAdjust="0"/>
  </p:normalViewPr>
  <p:slideViewPr>
    <p:cSldViewPr>
      <p:cViewPr varScale="1">
        <p:scale>
          <a:sx n="104" d="100"/>
          <a:sy n="104" d="100"/>
        </p:scale>
        <p:origin x="660" y="96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0:45:49.394" idx="2">
    <p:pos x="10" y="10"/>
    <p:text>그림의 뜻 이해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0:31:31.353" idx="1">
    <p:pos x="10" y="10"/>
    <p:text>스타 업체 -&gt; 선도업체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1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1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11" Type="http://schemas.openxmlformats.org/officeDocument/2006/relationships/image" Target="../media/image95.png"/><Relationship Id="rId5" Type="http://schemas.openxmlformats.org/officeDocument/2006/relationships/image" Target="../media/image89.jpeg"/><Relationship Id="rId10" Type="http://schemas.openxmlformats.org/officeDocument/2006/relationships/image" Target="../media/image94.jpeg"/><Relationship Id="rId4" Type="http://schemas.openxmlformats.org/officeDocument/2006/relationships/image" Target="../media/image2.png"/><Relationship Id="rId9" Type="http://schemas.openxmlformats.org/officeDocument/2006/relationships/image" Target="../media/image9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8.pn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8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3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0" y="0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359696" y="2564903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49356" y="2564902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59696" y="2564902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30216" y="2579216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76608" y="2564904"/>
            <a:ext cx="2448272" cy="1152128"/>
            <a:chOff x="551384" y="2420888"/>
            <a:chExt cx="2448272" cy="1152128"/>
          </a:xfrm>
        </p:grpSpPr>
        <p:sp>
          <p:nvSpPr>
            <p:cNvPr id="9" name="직사각형 8"/>
            <p:cNvSpPr/>
            <p:nvPr/>
          </p:nvSpPr>
          <p:spPr>
            <a:xfrm>
              <a:off x="551384" y="2420888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695400" y="2520702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64" y="2677037"/>
              <a:ext cx="620450" cy="620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29464" y="281228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6608" y="4564464"/>
            <a:ext cx="2448272" cy="1152128"/>
            <a:chOff x="551384" y="3994130"/>
            <a:chExt cx="2448272" cy="1152128"/>
          </a:xfrm>
        </p:grpSpPr>
        <p:sp>
          <p:nvSpPr>
            <p:cNvPr id="19" name="직사각형 18"/>
            <p:cNvSpPr/>
            <p:nvPr/>
          </p:nvSpPr>
          <p:spPr>
            <a:xfrm>
              <a:off x="551384" y="3994130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5400" y="4093944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75520" y="43855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07" y="4276743"/>
              <a:ext cx="586904" cy="586902"/>
            </a:xfrm>
            <a:prstGeom prst="rect">
              <a:avLst/>
            </a:prstGeom>
          </p:spPr>
        </p:pic>
      </p:grpSp>
      <p:sp>
        <p:nvSpPr>
          <p:cNvPr id="27" name="타원 26"/>
          <p:cNvSpPr/>
          <p:nvPr/>
        </p:nvSpPr>
        <p:spPr>
          <a:xfrm>
            <a:off x="9192344" y="2798298"/>
            <a:ext cx="2684895" cy="2684895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003" y="3141541"/>
            <a:ext cx="1059576" cy="128326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08" y="2890447"/>
            <a:ext cx="1648620" cy="164862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40" y="2890447"/>
            <a:ext cx="1594752" cy="1594752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902188" y="2276872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02188" y="2276872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935760" y="2276872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077927" y="227264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902188" y="6021288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902188" y="5805264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3935760" y="5805264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96929" y="577181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7758" y="4864848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9400" y="5276076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어디서나 가능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16223" y="4864848"/>
            <a:ext cx="125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5541" y="527607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73017" y="4514291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통한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유형별 상품 검색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5360" y="1972042"/>
            <a:ext cx="10199430" cy="1024910"/>
            <a:chOff x="335360" y="1972042"/>
            <a:chExt cx="10199430" cy="1024910"/>
          </a:xfrm>
        </p:grpSpPr>
        <p:cxnSp>
          <p:nvCxnSpPr>
            <p:cNvPr id="62" name="직선 연결선 61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8040216" y="2051367"/>
            <a:ext cx="1818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유사물건 거래사례 제공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 flipV="1">
            <a:off x="335360" y="5462801"/>
            <a:ext cx="10199430" cy="1026625"/>
            <a:chOff x="335360" y="1972042"/>
            <a:chExt cx="10199430" cy="1024910"/>
          </a:xfrm>
        </p:grpSpPr>
        <p:cxnSp>
          <p:nvCxnSpPr>
            <p:cNvPr id="73" name="직선 연결선 72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8040216" y="616420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물건 추천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35359" y="1994179"/>
            <a:ext cx="1872208" cy="4315142"/>
            <a:chOff x="335359" y="1994179"/>
            <a:chExt cx="1872208" cy="4315142"/>
          </a:xfrm>
        </p:grpSpPr>
        <p:sp>
          <p:nvSpPr>
            <p:cNvPr id="8" name="직사각형 7"/>
            <p:cNvSpPr/>
            <p:nvPr/>
          </p:nvSpPr>
          <p:spPr>
            <a:xfrm>
              <a:off x="335359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5359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41" y="2730916"/>
              <a:ext cx="1534646" cy="15346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912603" y="1994179"/>
            <a:ext cx="1872208" cy="4315142"/>
            <a:chOff x="2912603" y="1994179"/>
            <a:chExt cx="1872208" cy="4315142"/>
          </a:xfrm>
        </p:grpSpPr>
        <p:sp>
          <p:nvSpPr>
            <p:cNvPr id="15" name="직사각형 14"/>
            <p:cNvSpPr/>
            <p:nvPr/>
          </p:nvSpPr>
          <p:spPr>
            <a:xfrm>
              <a:off x="2912603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12603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18507" y="4847932"/>
              <a:ext cx="158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 작성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4612" y="5494263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한콕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458" y="2765303"/>
              <a:ext cx="1465872" cy="1465870"/>
            </a:xfrm>
            <a:prstGeom prst="rect">
              <a:avLst/>
            </a:prstGeom>
          </p:spPr>
        </p:pic>
      </p:grpSp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9379694" y="2019579"/>
            <a:ext cx="2448272" cy="1152128"/>
            <a:chOff x="12864752" y="2623203"/>
            <a:chExt cx="2448272" cy="1152128"/>
          </a:xfrm>
        </p:grpSpPr>
        <p:sp>
          <p:nvSpPr>
            <p:cNvPr id="24" name="직사각형 23"/>
            <p:cNvSpPr/>
            <p:nvPr/>
          </p:nvSpPr>
          <p:spPr>
            <a:xfrm>
              <a:off x="12864752" y="262320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4282767" y="2723017"/>
              <a:ext cx="952500" cy="952500"/>
              <a:chOff x="13008768" y="2723017"/>
              <a:chExt cx="952500" cy="95250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3008768" y="272301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0332" y="2879352"/>
                <a:ext cx="620450" cy="62045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3134720" y="301460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13030" y="5156771"/>
            <a:ext cx="2448272" cy="1152128"/>
            <a:chOff x="12864752" y="4622763"/>
            <a:chExt cx="2448272" cy="1152128"/>
          </a:xfrm>
        </p:grpSpPr>
        <p:sp>
          <p:nvSpPr>
            <p:cNvPr id="29" name="직사각형 28"/>
            <p:cNvSpPr/>
            <p:nvPr/>
          </p:nvSpPr>
          <p:spPr>
            <a:xfrm>
              <a:off x="12864752" y="462276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0776" y="501416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4282767" y="4722577"/>
              <a:ext cx="952500" cy="952500"/>
              <a:chOff x="13008768" y="4722577"/>
              <a:chExt cx="952500" cy="9525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3008768" y="472257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1407" y="4905808"/>
                <a:ext cx="586040" cy="586038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516" y="2964691"/>
              <a:ext cx="1639835" cy="163983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09035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5" y="5384248"/>
              <a:ext cx="1593717" cy="316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90548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27164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5" y="3690271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5023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51022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8014" y="4200678"/>
            <a:ext cx="389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저 효율의 부동산 시장을 개선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경쟁력을 강화한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부동산 거래로 사회적 신뢰 개선을 위해 노력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0637" y="5600273"/>
            <a:ext cx="435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완료까지 필요한 과정을 한 번에 끝낼 수 있는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대출부터 확정일자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등기까지 원 스톱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517" y="2522357"/>
              <a:ext cx="987060" cy="98705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40073" y="2225817"/>
            <a:ext cx="1656026" cy="1656026"/>
            <a:chOff x="9540073" y="2217893"/>
            <a:chExt cx="1656026" cy="1656026"/>
          </a:xfrm>
        </p:grpSpPr>
        <p:sp>
          <p:nvSpPr>
            <p:cNvPr id="238" name="타원 237"/>
            <p:cNvSpPr/>
            <p:nvPr/>
          </p:nvSpPr>
          <p:spPr>
            <a:xfrm>
              <a:off x="9540073" y="2217893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536" y="2522357"/>
              <a:ext cx="1047102" cy="10471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517356" y="2522356"/>
            <a:ext cx="2651013" cy="870028"/>
            <a:chOff x="6517356" y="2522356"/>
            <a:chExt cx="2651013" cy="870028"/>
          </a:xfrm>
        </p:grpSpPr>
        <p:sp>
          <p:nvSpPr>
            <p:cNvPr id="226" name="TextBox 225"/>
            <p:cNvSpPr txBox="1"/>
            <p:nvPr/>
          </p:nvSpPr>
          <p:spPr>
            <a:xfrm>
              <a:off x="6517356" y="2522356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연간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수수료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19309" y="3053830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천억 원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42038" y="4526270"/>
            <a:ext cx="1656026" cy="1656026"/>
            <a:chOff x="6702941" y="4526270"/>
            <a:chExt cx="1656026" cy="1656026"/>
          </a:xfrm>
        </p:grpSpPr>
        <p:sp>
          <p:nvSpPr>
            <p:cNvPr id="241" name="타원 240"/>
            <p:cNvSpPr/>
            <p:nvPr/>
          </p:nvSpPr>
          <p:spPr>
            <a:xfrm>
              <a:off x="6702941" y="4526270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146" y="4750239"/>
              <a:ext cx="1148046" cy="114804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591690" y="4719915"/>
            <a:ext cx="2651446" cy="1360891"/>
            <a:chOff x="8543839" y="4719915"/>
            <a:chExt cx="2651446" cy="1360891"/>
          </a:xfrm>
        </p:grpSpPr>
        <p:sp>
          <p:nvSpPr>
            <p:cNvPr id="227" name="TextBox 226"/>
            <p:cNvSpPr txBox="1"/>
            <p:nvPr/>
          </p:nvSpPr>
          <p:spPr>
            <a:xfrm>
              <a:off x="8543839" y="4719915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주거</a:t>
              </a:r>
              <a:r>
                <a:rPr lang="en-US" altLang="ko-KR" dirty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별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분류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47828" y="5249809"/>
              <a:ext cx="12474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42.8%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34.1%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059477" y="4719915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5" y="4830731"/>
            <a:ext cx="987062" cy="98706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40073" y="2225817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542038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26874" y="2522356"/>
            <a:ext cx="2985501" cy="1116249"/>
            <a:chOff x="8451429" y="2522356"/>
            <a:chExt cx="2985501" cy="1116249"/>
          </a:xfrm>
        </p:grpSpPr>
        <p:sp>
          <p:nvSpPr>
            <p:cNvPr id="69" name="TextBox 68"/>
            <p:cNvSpPr txBox="1"/>
            <p:nvPr/>
          </p:nvSpPr>
          <p:spPr>
            <a:xfrm>
              <a:off x="8451429" y="2522356"/>
              <a:ext cx="1672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</a:t>
              </a:r>
              <a:endPara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91416" y="3053830"/>
              <a:ext cx="2345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5000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이상 매출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공인중개사는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529447" y="4719915"/>
            <a:ext cx="2918383" cy="1114669"/>
            <a:chOff x="8454002" y="4719915"/>
            <a:chExt cx="2918383" cy="1114669"/>
          </a:xfrm>
        </p:grpSpPr>
        <p:sp>
          <p:nvSpPr>
            <p:cNvPr id="70" name="TextBox 69"/>
            <p:cNvSpPr txBox="1"/>
            <p:nvPr/>
          </p:nvSpPr>
          <p:spPr>
            <a:xfrm>
              <a:off x="8454002" y="4719915"/>
              <a:ext cx="1261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수수료 </a:t>
              </a:r>
              <a:r>
                <a:rPr lang="ko-KR" altLang="en-US" dirty="0" smtClean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불만</a:t>
              </a:r>
              <a:endPara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449999" y="5249809"/>
              <a:ext cx="19223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민원 및 청원이 급증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069096" y="47199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4850131"/>
            <a:ext cx="1008308" cy="10083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2541752"/>
            <a:ext cx="1008308" cy="1008308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84" y="2551624"/>
            <a:ext cx="928526" cy="928524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92" y="4827109"/>
            <a:ext cx="994310" cy="9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65057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71315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914573" y="391413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110509" y="39141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290088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24385" y="4365738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0251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8940" y="4274173"/>
            <a:ext cx="1794693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88758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755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7" y="2622958"/>
            <a:ext cx="544254" cy="54425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94" y="2629556"/>
            <a:ext cx="531054" cy="5310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5" y="2493887"/>
            <a:ext cx="717722" cy="71772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34" y="2521080"/>
            <a:ext cx="748006" cy="74800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00" y="2531759"/>
            <a:ext cx="599988" cy="72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27031" y="4416923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7" y="2270882"/>
            <a:ext cx="597042" cy="597042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67068" cy="660111"/>
            <a:chOff x="1993495" y="3632985"/>
            <a:chExt cx="1467068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44" y="3889265"/>
              <a:ext cx="625628" cy="625626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920" y="2556383"/>
              <a:ext cx="1095746" cy="1095744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27" y="3902164"/>
            <a:ext cx="565838" cy="565838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0478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221547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38311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65507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68430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50967" y="315768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395486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2254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33321" y="315768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4756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63525" y="3157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188242" y="2167334"/>
            <a:ext cx="945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2936" y="2337997"/>
                <a:ext cx="1032970" cy="1032968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276506" y="420214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1424" y="2291816"/>
                <a:ext cx="1133810" cy="1133808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13844" y="420214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8471" y="2207508"/>
                <a:ext cx="1133808" cy="1133806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40205" y="420214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3847" y="2418069"/>
                <a:ext cx="1032972" cy="1032970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389913" y="420214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1261933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5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85052" y="2261930"/>
            <a:ext cx="151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862555"/>
            <a:ext cx="426302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21" y="2231529"/>
            <a:ext cx="1240554" cy="12405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0" y="2346616"/>
            <a:ext cx="1010376" cy="10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1230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endPara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36530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1643208" y="5850235"/>
            <a:ext cx="2568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24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</a:t>
            </a:r>
            <a:r>
              <a:rPr lang="ko-KR" altLang="en-US" sz="24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24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784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67808" y="5912268"/>
            <a:ext cx="0" cy="46166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겟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04382" y="4677206"/>
            <a:ext cx="3275311" cy="1386309"/>
            <a:chOff x="604382" y="4176650"/>
            <a:chExt cx="3275311" cy="138630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82" y="4176650"/>
              <a:ext cx="1400255" cy="13863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823" y="4335142"/>
              <a:ext cx="2038212" cy="1069324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20" y="4382168"/>
              <a:ext cx="975273" cy="975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 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52" y="2299227"/>
            <a:ext cx="1105154" cy="11051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94" y="2299227"/>
            <a:ext cx="1105154" cy="1105154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221088"/>
            <a:ext cx="4888024" cy="15841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들은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20486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543399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95527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7444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46" y="4470096"/>
            <a:ext cx="618770" cy="618770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>
            <a:off x="4714021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34" name="타원 33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102" y="2140064"/>
              <a:ext cx="523658" cy="523658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67" y="5739612"/>
            <a:ext cx="457328" cy="457326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5" y="5807005"/>
            <a:ext cx="40881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 축적된 정보를 토대로 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리포트 등을 시장으로 확장하여 경쟁력 확보와 브랜드 이미지를 높이는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마케팅으로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정보 네트워크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</a:t>
            </a:r>
            <a:endParaRPr lang="ko-KR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99" y="3328857"/>
            <a:ext cx="523662" cy="523660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26" y="4546989"/>
            <a:ext cx="463934" cy="463934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4714021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600056" y="1954018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600056" y="3142812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79013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84" y="4452833"/>
            <a:ext cx="653295" cy="653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77" y="3292333"/>
            <a:ext cx="596708" cy="5967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26" y="5652170"/>
            <a:ext cx="632208" cy="63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52" y="2069814"/>
            <a:ext cx="664159" cy="664159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4714021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32" name="타원 3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4357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625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4628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72687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1905033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384960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:a16="http://schemas.microsoft.com/office/drawing/2014/main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:a16="http://schemas.microsoft.com/office/drawing/2014/main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:a16="http://schemas.microsoft.com/office/drawing/2014/main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 </a:t>
                      </a:r>
                      <a:r>
                        <a:rPr lang="en-US" altLang="ko-KR" sz="8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8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만원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소요 비용</a:t>
                      </a:r>
                      <a:endParaRPr lang="en-US" altLang="ko-KR" sz="1400" dirty="0" smtClean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156562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087565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15656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73599" y="3690301"/>
            <a:ext cx="2544286" cy="947322"/>
            <a:chOff x="2805117" y="3641451"/>
            <a:chExt cx="2544286" cy="947322"/>
          </a:xfrm>
        </p:grpSpPr>
        <p:sp>
          <p:nvSpPr>
            <p:cNvPr id="18" name="TextBox 17"/>
            <p:cNvSpPr txBox="1"/>
            <p:nvPr/>
          </p:nvSpPr>
          <p:spPr>
            <a:xfrm>
              <a:off x="2805117" y="3641451"/>
              <a:ext cx="25442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전자계약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플랫폼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90994" y="4127108"/>
              <a:ext cx="1909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 플랫폼으로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구현되는 무한책임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87838" y="5374749"/>
            <a:ext cx="2715808" cy="945396"/>
            <a:chOff x="2685504" y="5367945"/>
            <a:chExt cx="2715808" cy="945396"/>
          </a:xfrm>
        </p:grpSpPr>
        <p:sp>
          <p:nvSpPr>
            <p:cNvPr id="65" name="TextBox 64"/>
            <p:cNvSpPr txBox="1"/>
            <p:nvPr/>
          </p:nvSpPr>
          <p:spPr>
            <a:xfrm>
              <a:off x="2685504" y="5367945"/>
              <a:ext cx="27158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 플랫폼 부대운영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77677" y="5851676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서비스를 통한 시너지를 확대하여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사업모델을 완성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56272" y="3701998"/>
            <a:ext cx="3316934" cy="923929"/>
            <a:chOff x="6539228" y="3664844"/>
            <a:chExt cx="3316934" cy="923929"/>
          </a:xfrm>
        </p:grpSpPr>
        <p:sp>
          <p:nvSpPr>
            <p:cNvPr id="64" name="TextBox 63"/>
            <p:cNvSpPr txBox="1"/>
            <p:nvPr/>
          </p:nvSpPr>
          <p:spPr>
            <a:xfrm>
              <a:off x="6539228" y="3664844"/>
              <a:ext cx="33169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</a:t>
              </a:r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2860" y="4127108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한계를 넘어서는 시스템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고비용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저효율을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개선하는 경쟁력 강화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93516" y="5374749"/>
            <a:ext cx="2842445" cy="945396"/>
            <a:chOff x="6776471" y="5367945"/>
            <a:chExt cx="2842445" cy="945396"/>
          </a:xfrm>
        </p:grpSpPr>
        <p:sp>
          <p:nvSpPr>
            <p:cNvPr id="72" name="TextBox 71"/>
            <p:cNvSpPr txBox="1"/>
            <p:nvPr/>
          </p:nvSpPr>
          <p:spPr>
            <a:xfrm>
              <a:off x="7194052" y="5367945"/>
              <a:ext cx="20072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76471" y="5851676"/>
              <a:ext cx="2842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완벽하고 신속한 의사결정 지원 시스템 구축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시세조회 알림 및 매물 검색 회신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 rot="10800000">
            <a:off x="4728883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417726" y="18950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98775" y="350494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98775" y="51147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797034" y="20716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6797034" y="52913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6797034" y="368153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1306295"/>
            <a:chOff x="7994414" y="2068700"/>
            <a:chExt cx="3633319" cy="1306295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420888"/>
              <a:ext cx="3633319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전자계약플랫폼 제한적 사용권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91" y="2175337"/>
            <a:ext cx="799795" cy="799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24" y="5451670"/>
            <a:ext cx="686528" cy="686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95" y="3840691"/>
            <a:ext cx="688787" cy="688787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28" name="타원 27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23412" y="1833342"/>
            <a:ext cx="11545176" cy="4773925"/>
            <a:chOff x="263352" y="1833342"/>
            <a:chExt cx="11545176" cy="4773925"/>
          </a:xfrm>
        </p:grpSpPr>
        <p:grpSp>
          <p:nvGrpSpPr>
            <p:cNvPr id="62" name="그룹 61"/>
            <p:cNvGrpSpPr/>
            <p:nvPr/>
          </p:nvGrpSpPr>
          <p:grpSpPr>
            <a:xfrm>
              <a:off x="263352" y="1833342"/>
              <a:ext cx="6754077" cy="4773925"/>
              <a:chOff x="336933" y="1833342"/>
              <a:chExt cx="6754077" cy="4773925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336933" y="1833342"/>
                <a:ext cx="6119107" cy="4773925"/>
                <a:chOff x="336933" y="1833342"/>
                <a:chExt cx="6119107" cy="4773925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1631504" y="1833342"/>
                  <a:ext cx="4392488" cy="1544379"/>
                  <a:chOff x="1631504" y="1833342"/>
                  <a:chExt cx="4392488" cy="1544379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631504" y="1833342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1785537" y="1974003"/>
                    <a:ext cx="1263056" cy="1263056"/>
                    <a:chOff x="1788100" y="1974003"/>
                    <a:chExt cx="1263056" cy="1263056"/>
                  </a:xfrm>
                </p:grpSpPr>
                <p:sp>
                  <p:nvSpPr>
                    <p:cNvPr id="2" name="타원 1"/>
                    <p:cNvSpPr/>
                    <p:nvPr/>
                  </p:nvSpPr>
                  <p:spPr>
                    <a:xfrm>
                      <a:off x="1788100" y="1974003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35352" y="2221255"/>
                      <a:ext cx="768553" cy="76855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1631504" y="3448115"/>
                  <a:ext cx="4392488" cy="1544379"/>
                  <a:chOff x="1671564" y="3448115"/>
                  <a:chExt cx="4392488" cy="1544379"/>
                </a:xfrm>
              </p:grpSpPr>
              <p:sp>
                <p:nvSpPr>
                  <p:cNvPr id="16" name="직사각형 15"/>
                  <p:cNvSpPr/>
                  <p:nvPr/>
                </p:nvSpPr>
                <p:spPr>
                  <a:xfrm>
                    <a:off x="1671564" y="3448115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1785537" y="3588776"/>
                    <a:ext cx="1263056" cy="1263056"/>
                    <a:chOff x="1785305" y="3518382"/>
                    <a:chExt cx="1263056" cy="1263056"/>
                  </a:xfrm>
                </p:grpSpPr>
                <p:sp>
                  <p:nvSpPr>
                    <p:cNvPr id="18" name="타원 17"/>
                    <p:cNvSpPr/>
                    <p:nvPr/>
                  </p:nvSpPr>
                  <p:spPr>
                    <a:xfrm>
                      <a:off x="1785305" y="351838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pic>
                  <p:nvPicPr>
                    <p:cNvPr id="8" name="그림 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48140" y="3781217"/>
                      <a:ext cx="737388" cy="737388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1631504" y="5062888"/>
                  <a:ext cx="4392488" cy="1544379"/>
                  <a:chOff x="1651596" y="5062888"/>
                  <a:chExt cx="4392488" cy="1544379"/>
                </a:xfrm>
              </p:grpSpPr>
              <p:sp>
                <p:nvSpPr>
                  <p:cNvPr id="17" name="직사각형 16"/>
                  <p:cNvSpPr/>
                  <p:nvPr/>
                </p:nvSpPr>
                <p:spPr>
                  <a:xfrm>
                    <a:off x="1651596" y="5062888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1785537" y="5203549"/>
                    <a:ext cx="1263056" cy="1263056"/>
                    <a:chOff x="1782974" y="5133802"/>
                    <a:chExt cx="1263056" cy="1263056"/>
                  </a:xfrm>
                </p:grpSpPr>
                <p:sp>
                  <p:nvSpPr>
                    <p:cNvPr id="19" name="타원 18"/>
                    <p:cNvSpPr/>
                    <p:nvPr/>
                  </p:nvSpPr>
                  <p:spPr>
                    <a:xfrm>
                      <a:off x="1782974" y="513380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pic>
                  <p:nvPicPr>
                    <p:cNvPr id="13" name="그림 12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42779" y="5393607"/>
                      <a:ext cx="743448" cy="743448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236700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관계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398177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559655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컨텐츠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cxnSp>
              <p:nvCxnSpPr>
                <p:cNvPr id="39" name="직선 연결선 38"/>
                <p:cNvCxnSpPr/>
                <p:nvPr/>
              </p:nvCxnSpPr>
              <p:spPr>
                <a:xfrm flipH="1">
                  <a:off x="911424" y="260553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911424" y="2605531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337012" y="3223832"/>
                  <a:ext cx="549858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경험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911424" y="4124330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/>
                <p:cNvSpPr txBox="1"/>
                <p:nvPr/>
              </p:nvSpPr>
              <p:spPr>
                <a:xfrm>
                  <a:off x="336933" y="5039608"/>
                  <a:ext cx="549858" cy="73866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생각</a:t>
                  </a:r>
                  <a:r>
                    <a:rPr lang="en-US" altLang="ko-KR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</a:t>
                  </a:r>
                </a:p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의견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52" name="직선 연결선 51"/>
                <p:cNvCxnSpPr/>
                <p:nvPr/>
              </p:nvCxnSpPr>
              <p:spPr>
                <a:xfrm flipH="1">
                  <a:off x="911424" y="457916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911424" y="4579162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flipH="1">
                  <a:off x="911424" y="609796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flipH="1">
                  <a:off x="6096000" y="2780928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6456040" y="2780928"/>
                  <a:ext cx="0" cy="3168352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>
                  <a:off x="6096000" y="593251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6541152" y="4185084"/>
                <a:ext cx="549858" cy="3077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관찰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오른쪽 화살표 62"/>
            <p:cNvSpPr/>
            <p:nvPr/>
          </p:nvSpPr>
          <p:spPr>
            <a:xfrm>
              <a:off x="7121784" y="4040279"/>
              <a:ext cx="1079110" cy="597385"/>
            </a:xfrm>
            <a:prstGeom prst="rightArrow">
              <a:avLst>
                <a:gd name="adj1" fmla="val 45748"/>
                <a:gd name="adj2" fmla="val 94644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8640786" y="1846722"/>
              <a:ext cx="3167742" cy="4676724"/>
              <a:chOff x="8640786" y="1846722"/>
              <a:chExt cx="3167742" cy="4676724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8640786" y="1846722"/>
                <a:ext cx="3167742" cy="1110343"/>
                <a:chOff x="8640786" y="1846722"/>
                <a:chExt cx="3167742" cy="1110343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8640786" y="1846722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2163366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블로그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8846511" y="1989143"/>
                  <a:ext cx="825500" cy="825500"/>
                  <a:chOff x="8846511" y="1992094"/>
                  <a:chExt cx="825500" cy="825500"/>
                </a:xfrm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8846511" y="19920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55225" y="2201206"/>
                    <a:ext cx="408074" cy="40727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8640786" y="3035516"/>
                <a:ext cx="3167742" cy="1110343"/>
                <a:chOff x="8640786" y="3035516"/>
                <a:chExt cx="3167742" cy="1110343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8640786" y="3035516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335216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SNS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8" name="그룹 87"/>
                <p:cNvGrpSpPr/>
                <p:nvPr/>
              </p:nvGrpSpPr>
              <p:grpSpPr>
                <a:xfrm>
                  <a:off x="8846511" y="3177937"/>
                  <a:ext cx="825500" cy="825500"/>
                  <a:chOff x="8904312" y="3194294"/>
                  <a:chExt cx="825500" cy="825500"/>
                </a:xfrm>
              </p:grpSpPr>
              <p:sp>
                <p:nvSpPr>
                  <p:cNvPr id="75" name="타원 74"/>
                  <p:cNvSpPr/>
                  <p:nvPr/>
                </p:nvSpPr>
                <p:spPr>
                  <a:xfrm>
                    <a:off x="8904312" y="31942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pic>
                <p:nvPicPr>
                  <p:cNvPr id="82" name="그림 81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7743" y="3366159"/>
                    <a:ext cx="413358" cy="41335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2" name="그룹 91"/>
              <p:cNvGrpSpPr/>
              <p:nvPr/>
            </p:nvGrpSpPr>
            <p:grpSpPr>
              <a:xfrm>
                <a:off x="8640786" y="4224310"/>
                <a:ext cx="3167742" cy="1110343"/>
                <a:chOff x="8640786" y="4224310"/>
                <a:chExt cx="3167742" cy="1110343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640786" y="4224310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58676" y="454095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UCC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8846511" y="4366731"/>
                  <a:ext cx="825500" cy="825500"/>
                  <a:chOff x="8971164" y="4379880"/>
                  <a:chExt cx="825500" cy="825500"/>
                </a:xfrm>
              </p:grpSpPr>
              <p:sp>
                <p:nvSpPr>
                  <p:cNvPr id="76" name="타원 75"/>
                  <p:cNvSpPr/>
                  <p:nvPr/>
                </p:nvSpPr>
                <p:spPr>
                  <a:xfrm>
                    <a:off x="8971164" y="4379880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pic>
                <p:nvPicPr>
                  <p:cNvPr id="83" name="그림 8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0509" y="4509225"/>
                    <a:ext cx="566812" cy="56681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" name="그룹 90"/>
              <p:cNvGrpSpPr/>
              <p:nvPr/>
            </p:nvGrpSpPr>
            <p:grpSpPr>
              <a:xfrm>
                <a:off x="8640786" y="5413103"/>
                <a:ext cx="3167742" cy="1110343"/>
                <a:chOff x="8640786" y="5413103"/>
                <a:chExt cx="3167742" cy="1110343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8640786" y="5413103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46670" y="572974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8846511" y="5555524"/>
                  <a:ext cx="825500" cy="825500"/>
                  <a:chOff x="8857825" y="5587227"/>
                  <a:chExt cx="825500" cy="825500"/>
                </a:xfrm>
              </p:grpSpPr>
              <p:sp>
                <p:nvSpPr>
                  <p:cNvPr id="77" name="타원 76"/>
                  <p:cNvSpPr/>
                  <p:nvPr/>
                </p:nvSpPr>
                <p:spPr>
                  <a:xfrm>
                    <a:off x="8857825" y="5587227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pic>
                <p:nvPicPr>
                  <p:cNvPr id="84" name="그림 8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32049" y="5761451"/>
                    <a:ext cx="477054" cy="477054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49406" y="1996677"/>
            <a:ext cx="10693188" cy="4456659"/>
            <a:chOff x="407368" y="1996677"/>
            <a:chExt cx="10693188" cy="4456659"/>
          </a:xfrm>
        </p:grpSpPr>
        <p:sp>
          <p:nvSpPr>
            <p:cNvPr id="4" name="TextBox 3"/>
            <p:cNvSpPr txBox="1"/>
            <p:nvPr/>
          </p:nvSpPr>
          <p:spPr>
            <a:xfrm>
              <a:off x="3988094" y="1996677"/>
              <a:ext cx="35317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고객에 대한 기본 원칙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420036" y="2734502"/>
              <a:ext cx="4680520" cy="3689286"/>
              <a:chOff x="6420036" y="2734502"/>
              <a:chExt cx="4680520" cy="3689286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420036" y="2734502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420036" y="2734502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514727" y="2852936"/>
                <a:ext cx="11507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HATE</a:t>
                </a:r>
                <a:endParaRPr lang="ko-KR" altLang="en-US" sz="3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941634" y="3630359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불안감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의심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경계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복잡성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단순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외면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07368" y="2764050"/>
              <a:ext cx="4680520" cy="3689286"/>
              <a:chOff x="407368" y="2764050"/>
              <a:chExt cx="4680520" cy="368928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407368" y="2764050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07368" y="2764050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214" y="4880661"/>
                <a:ext cx="1336484" cy="133648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991610" y="2852936"/>
                <a:ext cx="95250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0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LIKE</a:t>
                </a:r>
                <a:endParaRPr lang="ko-KR" altLang="en-US" sz="3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99456" y="3683164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안정성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간편성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재미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감성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46260" y="5217865"/>
            <a:ext cx="1336484" cy="13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14963" y="2156875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89910" y="2156875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09769" y="1946711"/>
            <a:ext cx="2014135" cy="4476747"/>
            <a:chOff x="745748" y="1946711"/>
            <a:chExt cx="2014135" cy="4476747"/>
          </a:xfrm>
        </p:grpSpPr>
        <p:sp>
          <p:nvSpPr>
            <p:cNvPr id="45" name="직사각형 44"/>
            <p:cNvSpPr/>
            <p:nvPr/>
          </p:nvSpPr>
          <p:spPr>
            <a:xfrm>
              <a:off x="74574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4574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36744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69298" y="60656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273862" y="1946711"/>
            <a:ext cx="2014135" cy="4476747"/>
            <a:chOff x="9115608" y="1946711"/>
            <a:chExt cx="2014135" cy="4476747"/>
          </a:xfrm>
        </p:grpSpPr>
        <p:sp>
          <p:nvSpPr>
            <p:cNvPr id="54" name="직사각형 53"/>
            <p:cNvSpPr/>
            <p:nvPr/>
          </p:nvSpPr>
          <p:spPr>
            <a:xfrm>
              <a:off x="911560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11560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606604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9339158" y="5346707"/>
              <a:ext cx="1567034" cy="867401"/>
              <a:chOff x="7616342" y="5357166"/>
              <a:chExt cx="1567034" cy="86740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7616342" y="6056129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7616342" y="5823142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616342" y="5590154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616342" y="5357166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214963" y="2156875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0689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89910" y="2156875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0689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09769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09769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00765" y="2156875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273862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273862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64858" y="2156875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9" y="5085184"/>
            <a:ext cx="811314" cy="811314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36" y="5002749"/>
            <a:ext cx="927334" cy="927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38" y="5002749"/>
            <a:ext cx="927330" cy="9273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382" y="5021072"/>
            <a:ext cx="972106" cy="97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8887" y="3839712"/>
            <a:ext cx="10074227" cy="187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센터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맞춤형 매물 제공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후 전자계약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매매 계약에 필요한 모든 필요 서류들을 제공하여 비대면 전자계약까지 가능하도록 구현 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사이트 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302295" y="3573016"/>
            <a:ext cx="11770369" cy="2655734"/>
            <a:chOff x="1312165" y="3509570"/>
            <a:chExt cx="9536363" cy="215167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9245108" y="3543706"/>
              <a:ext cx="1392279" cy="204398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15796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12165" y="350957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85164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0901" y="355469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1533" y="3533978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1377477" y="3538361"/>
              <a:ext cx="1392279" cy="20439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604" y="3973492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3343249" y="3559259"/>
              <a:ext cx="1392279" cy="204398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5310845" y="3617263"/>
              <a:ext cx="1392279" cy="204398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7294160" y="3568685"/>
              <a:ext cx="1392279" cy="204398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15" y="406130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87" y="412546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471505" y="4165412"/>
              <a:ext cx="682106" cy="21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5156" y="4222008"/>
              <a:ext cx="682106" cy="21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0525" y="4292076"/>
              <a:ext cx="682106" cy="211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45826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grpSp>
          <p:nvGrpSpPr>
            <p:cNvPr id="8" name="그룹 7"/>
            <p:cNvGrpSpPr/>
            <p:nvPr/>
          </p:nvGrpSpPr>
          <p:grpSpPr>
            <a:xfrm>
              <a:off x="4262020" y="2309864"/>
              <a:ext cx="4167109" cy="4187343"/>
              <a:chOff x="4262020" y="2309864"/>
              <a:chExt cx="4167109" cy="4187343"/>
            </a:xfrm>
          </p:grpSpPr>
          <p:sp>
            <p:nvSpPr>
              <p:cNvPr id="155" name="도넛 154"/>
              <p:cNvSpPr/>
              <p:nvPr/>
            </p:nvSpPr>
            <p:spPr>
              <a:xfrm>
                <a:off x="4262020" y="2309864"/>
                <a:ext cx="3509512" cy="3509511"/>
              </a:xfrm>
              <a:prstGeom prst="donut">
                <a:avLst>
                  <a:gd name="adj" fmla="val 11445"/>
                </a:avLst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2524137">
                <a:off x="6740948" y="5450559"/>
                <a:ext cx="1653252" cy="377443"/>
              </a:xfrm>
              <a:prstGeom prst="rect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7495951" y="5564029"/>
                <a:ext cx="933178" cy="933178"/>
              </a:xfrm>
              <a:prstGeom prst="ellipse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916" y="5815564"/>
              <a:ext cx="521484" cy="521484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33336"/>
            <a:ext cx="433287" cy="52475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773771" y="2853395"/>
            <a:ext cx="3454231" cy="3607634"/>
            <a:chOff x="3773771" y="2853395"/>
            <a:chExt cx="3454231" cy="3607634"/>
          </a:xfrm>
        </p:grpSpPr>
        <p:grpSp>
          <p:nvGrpSpPr>
            <p:cNvPr id="6" name="그룹 5"/>
            <p:cNvGrpSpPr/>
            <p:nvPr/>
          </p:nvGrpSpPr>
          <p:grpSpPr>
            <a:xfrm>
              <a:off x="3773771" y="2853395"/>
              <a:ext cx="3454231" cy="3607634"/>
              <a:chOff x="3773771" y="2853395"/>
              <a:chExt cx="3454231" cy="3607634"/>
            </a:xfrm>
          </p:grpSpPr>
          <p:sp>
            <p:nvSpPr>
              <p:cNvPr id="154" name="도넛 153"/>
              <p:cNvSpPr/>
              <p:nvPr/>
            </p:nvSpPr>
            <p:spPr>
              <a:xfrm>
                <a:off x="4805550" y="2853395"/>
                <a:ext cx="2422452" cy="2422449"/>
              </a:xfrm>
              <a:prstGeom prst="donut">
                <a:avLst>
                  <a:gd name="adj" fmla="val 15603"/>
                </a:avLst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3773771" y="5261840"/>
                <a:ext cx="1913728" cy="1199189"/>
                <a:chOff x="3773771" y="5261840"/>
                <a:chExt cx="1913728" cy="1199189"/>
              </a:xfrm>
            </p:grpSpPr>
            <p:sp>
              <p:nvSpPr>
                <p:cNvPr id="163" name="직사각형 162"/>
                <p:cNvSpPr/>
                <p:nvPr/>
              </p:nvSpPr>
              <p:spPr>
                <a:xfrm rot="8139279">
                  <a:off x="3893848" y="5261840"/>
                  <a:ext cx="1793651" cy="377443"/>
                </a:xfrm>
                <a:prstGeom prst="rect">
                  <a:avLst/>
                </a:prstGeom>
                <a:solidFill>
                  <a:srgbClr val="2ABD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3773771" y="5527851"/>
                  <a:ext cx="933178" cy="933178"/>
                </a:xfrm>
                <a:prstGeom prst="ellipse">
                  <a:avLst/>
                </a:prstGeom>
                <a:solidFill>
                  <a:srgbClr val="2ABD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71" name="그룹 70"/>
            <p:cNvGrpSpPr/>
            <p:nvPr/>
          </p:nvGrpSpPr>
          <p:grpSpPr>
            <a:xfrm>
              <a:off x="3972957" y="5786586"/>
              <a:ext cx="525005" cy="435771"/>
              <a:chOff x="7820514" y="5720972"/>
              <a:chExt cx="613544" cy="509261"/>
            </a:xfrm>
            <a:solidFill>
              <a:schemeClr val="bg1"/>
            </a:solidFill>
          </p:grpSpPr>
          <p:sp>
            <p:nvSpPr>
              <p:cNvPr id="72" name="Oval 452"/>
              <p:cNvSpPr>
                <a:spLocks noChangeArrowheads="1"/>
              </p:cNvSpPr>
              <p:nvPr/>
            </p:nvSpPr>
            <p:spPr bwMode="auto">
              <a:xfrm>
                <a:off x="8004779" y="5934598"/>
                <a:ext cx="64797" cy="64797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Oval 453"/>
              <p:cNvSpPr>
                <a:spLocks noChangeArrowheads="1"/>
              </p:cNvSpPr>
              <p:nvPr/>
            </p:nvSpPr>
            <p:spPr bwMode="auto">
              <a:xfrm>
                <a:off x="8198157" y="5934598"/>
                <a:ext cx="65809" cy="64797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Freeform 454"/>
              <p:cNvSpPr>
                <a:spLocks/>
              </p:cNvSpPr>
              <p:nvPr/>
            </p:nvSpPr>
            <p:spPr bwMode="auto">
              <a:xfrm>
                <a:off x="8118174" y="5907262"/>
                <a:ext cx="20249" cy="124531"/>
              </a:xfrm>
              <a:custGeom>
                <a:avLst/>
                <a:gdLst>
                  <a:gd name="T0" fmla="*/ 14 w 28"/>
                  <a:gd name="T1" fmla="*/ 175 h 175"/>
                  <a:gd name="T2" fmla="*/ 0 w 28"/>
                  <a:gd name="T3" fmla="*/ 161 h 175"/>
                  <a:gd name="T4" fmla="*/ 0 w 28"/>
                  <a:gd name="T5" fmla="*/ 14 h 175"/>
                  <a:gd name="T6" fmla="*/ 14 w 28"/>
                  <a:gd name="T7" fmla="*/ 0 h 175"/>
                  <a:gd name="T8" fmla="*/ 28 w 28"/>
                  <a:gd name="T9" fmla="*/ 14 h 175"/>
                  <a:gd name="T10" fmla="*/ 28 w 28"/>
                  <a:gd name="T11" fmla="*/ 161 h 175"/>
                  <a:gd name="T12" fmla="*/ 14 w 28"/>
                  <a:gd name="T1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75">
                    <a:moveTo>
                      <a:pt x="14" y="175"/>
                    </a:moveTo>
                    <a:cubicBezTo>
                      <a:pt x="6" y="175"/>
                      <a:pt x="0" y="168"/>
                      <a:pt x="0" y="16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8" y="168"/>
                      <a:pt x="22" y="175"/>
                      <a:pt x="14" y="17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Freeform 455"/>
              <p:cNvSpPr>
                <a:spLocks/>
              </p:cNvSpPr>
              <p:nvPr/>
            </p:nvSpPr>
            <p:spPr bwMode="auto">
              <a:xfrm>
                <a:off x="7931883" y="6073304"/>
                <a:ext cx="200465" cy="132630"/>
              </a:xfrm>
              <a:custGeom>
                <a:avLst/>
                <a:gdLst>
                  <a:gd name="T0" fmla="*/ 268 w 282"/>
                  <a:gd name="T1" fmla="*/ 187 h 187"/>
                  <a:gd name="T2" fmla="*/ 14 w 282"/>
                  <a:gd name="T3" fmla="*/ 187 h 187"/>
                  <a:gd name="T4" fmla="*/ 0 w 282"/>
                  <a:gd name="T5" fmla="*/ 173 h 187"/>
                  <a:gd name="T6" fmla="*/ 0 w 282"/>
                  <a:gd name="T7" fmla="*/ 14 h 187"/>
                  <a:gd name="T8" fmla="*/ 14 w 282"/>
                  <a:gd name="T9" fmla="*/ 0 h 187"/>
                  <a:gd name="T10" fmla="*/ 28 w 282"/>
                  <a:gd name="T11" fmla="*/ 14 h 187"/>
                  <a:gd name="T12" fmla="*/ 28 w 282"/>
                  <a:gd name="T13" fmla="*/ 159 h 187"/>
                  <a:gd name="T14" fmla="*/ 268 w 282"/>
                  <a:gd name="T15" fmla="*/ 159 h 187"/>
                  <a:gd name="T16" fmla="*/ 282 w 282"/>
                  <a:gd name="T17" fmla="*/ 173 h 187"/>
                  <a:gd name="T18" fmla="*/ 268 w 282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187">
                    <a:moveTo>
                      <a:pt x="268" y="187"/>
                    </a:moveTo>
                    <a:cubicBezTo>
                      <a:pt x="14" y="187"/>
                      <a:pt x="14" y="187"/>
                      <a:pt x="14" y="187"/>
                    </a:cubicBezTo>
                    <a:cubicBezTo>
                      <a:pt x="6" y="187"/>
                      <a:pt x="0" y="181"/>
                      <a:pt x="0" y="17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159"/>
                      <a:pt x="28" y="159"/>
                      <a:pt x="28" y="159"/>
                    </a:cubicBezTo>
                    <a:cubicBezTo>
                      <a:pt x="268" y="159"/>
                      <a:pt x="268" y="159"/>
                      <a:pt x="268" y="159"/>
                    </a:cubicBezTo>
                    <a:cubicBezTo>
                      <a:pt x="276" y="159"/>
                      <a:pt x="282" y="165"/>
                      <a:pt x="282" y="173"/>
                    </a:cubicBezTo>
                    <a:cubicBezTo>
                      <a:pt x="282" y="181"/>
                      <a:pt x="276" y="187"/>
                      <a:pt x="268" y="18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Freeform 456"/>
              <p:cNvSpPr>
                <a:spLocks/>
              </p:cNvSpPr>
              <p:nvPr/>
            </p:nvSpPr>
            <p:spPr bwMode="auto">
              <a:xfrm>
                <a:off x="8077676" y="6167461"/>
                <a:ext cx="103270" cy="62772"/>
              </a:xfrm>
              <a:custGeom>
                <a:avLst/>
                <a:gdLst>
                  <a:gd name="T0" fmla="*/ 145 w 145"/>
                  <a:gd name="T1" fmla="*/ 44 h 88"/>
                  <a:gd name="T2" fmla="*/ 104 w 145"/>
                  <a:gd name="T3" fmla="*/ 88 h 88"/>
                  <a:gd name="T4" fmla="*/ 41 w 145"/>
                  <a:gd name="T5" fmla="*/ 88 h 88"/>
                  <a:gd name="T6" fmla="*/ 0 w 145"/>
                  <a:gd name="T7" fmla="*/ 44 h 88"/>
                  <a:gd name="T8" fmla="*/ 0 w 145"/>
                  <a:gd name="T9" fmla="*/ 44 h 88"/>
                  <a:gd name="T10" fmla="*/ 41 w 145"/>
                  <a:gd name="T11" fmla="*/ 0 h 88"/>
                  <a:gd name="T12" fmla="*/ 104 w 145"/>
                  <a:gd name="T13" fmla="*/ 0 h 88"/>
                  <a:gd name="T14" fmla="*/ 145 w 145"/>
                  <a:gd name="T15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88">
                    <a:moveTo>
                      <a:pt x="145" y="44"/>
                    </a:moveTo>
                    <a:cubicBezTo>
                      <a:pt x="145" y="69"/>
                      <a:pt x="127" y="88"/>
                      <a:pt x="104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18" y="88"/>
                      <a:pt x="0" y="69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20"/>
                      <a:pt x="18" y="0"/>
                      <a:pt x="4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27" y="0"/>
                      <a:pt x="145" y="20"/>
                      <a:pt x="145" y="4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Freeform 466"/>
              <p:cNvSpPr>
                <a:spLocks noEditPoints="1"/>
              </p:cNvSpPr>
              <p:nvPr/>
            </p:nvSpPr>
            <p:spPr bwMode="auto">
              <a:xfrm>
                <a:off x="7820514" y="5847528"/>
                <a:ext cx="130606" cy="242988"/>
              </a:xfrm>
              <a:custGeom>
                <a:avLst/>
                <a:gdLst>
                  <a:gd name="T0" fmla="*/ 170 w 184"/>
                  <a:gd name="T1" fmla="*/ 340 h 340"/>
                  <a:gd name="T2" fmla="*/ 118 w 184"/>
                  <a:gd name="T3" fmla="*/ 340 h 340"/>
                  <a:gd name="T4" fmla="*/ 0 w 184"/>
                  <a:gd name="T5" fmla="*/ 222 h 340"/>
                  <a:gd name="T6" fmla="*/ 0 w 184"/>
                  <a:gd name="T7" fmla="*/ 118 h 340"/>
                  <a:gd name="T8" fmla="*/ 118 w 184"/>
                  <a:gd name="T9" fmla="*/ 0 h 340"/>
                  <a:gd name="T10" fmla="*/ 170 w 184"/>
                  <a:gd name="T11" fmla="*/ 0 h 340"/>
                  <a:gd name="T12" fmla="*/ 184 w 184"/>
                  <a:gd name="T13" fmla="*/ 14 h 340"/>
                  <a:gd name="T14" fmla="*/ 184 w 184"/>
                  <a:gd name="T15" fmla="*/ 326 h 340"/>
                  <a:gd name="T16" fmla="*/ 170 w 184"/>
                  <a:gd name="T17" fmla="*/ 340 h 340"/>
                  <a:gd name="T18" fmla="*/ 118 w 184"/>
                  <a:gd name="T19" fmla="*/ 28 h 340"/>
                  <a:gd name="T20" fmla="*/ 28 w 184"/>
                  <a:gd name="T21" fmla="*/ 118 h 340"/>
                  <a:gd name="T22" fmla="*/ 28 w 184"/>
                  <a:gd name="T23" fmla="*/ 222 h 340"/>
                  <a:gd name="T24" fmla="*/ 118 w 184"/>
                  <a:gd name="T25" fmla="*/ 312 h 340"/>
                  <a:gd name="T26" fmla="*/ 156 w 184"/>
                  <a:gd name="T27" fmla="*/ 312 h 340"/>
                  <a:gd name="T28" fmla="*/ 156 w 184"/>
                  <a:gd name="T29" fmla="*/ 28 h 340"/>
                  <a:gd name="T30" fmla="*/ 118 w 184"/>
                  <a:gd name="T31" fmla="*/ 28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340">
                    <a:moveTo>
                      <a:pt x="170" y="340"/>
                    </a:moveTo>
                    <a:cubicBezTo>
                      <a:pt x="118" y="340"/>
                      <a:pt x="118" y="340"/>
                      <a:pt x="118" y="340"/>
                    </a:cubicBezTo>
                    <a:cubicBezTo>
                      <a:pt x="52" y="340"/>
                      <a:pt x="0" y="288"/>
                      <a:pt x="0" y="222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53"/>
                      <a:pt x="53" y="0"/>
                      <a:pt x="118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8" y="0"/>
                      <a:pt x="184" y="6"/>
                      <a:pt x="184" y="14"/>
                    </a:cubicBezTo>
                    <a:cubicBezTo>
                      <a:pt x="184" y="326"/>
                      <a:pt x="184" y="326"/>
                      <a:pt x="184" y="326"/>
                    </a:cubicBezTo>
                    <a:cubicBezTo>
                      <a:pt x="184" y="334"/>
                      <a:pt x="178" y="340"/>
                      <a:pt x="170" y="340"/>
                    </a:cubicBezTo>
                    <a:close/>
                    <a:moveTo>
                      <a:pt x="118" y="28"/>
                    </a:moveTo>
                    <a:cubicBezTo>
                      <a:pt x="68" y="28"/>
                      <a:pt x="28" y="68"/>
                      <a:pt x="28" y="118"/>
                    </a:cubicBezTo>
                    <a:cubicBezTo>
                      <a:pt x="28" y="222"/>
                      <a:pt x="28" y="222"/>
                      <a:pt x="28" y="222"/>
                    </a:cubicBezTo>
                    <a:cubicBezTo>
                      <a:pt x="28" y="272"/>
                      <a:pt x="68" y="312"/>
                      <a:pt x="118" y="312"/>
                    </a:cubicBezTo>
                    <a:cubicBezTo>
                      <a:pt x="156" y="312"/>
                      <a:pt x="156" y="312"/>
                      <a:pt x="156" y="312"/>
                    </a:cubicBezTo>
                    <a:cubicBezTo>
                      <a:pt x="156" y="28"/>
                      <a:pt x="156" y="28"/>
                      <a:pt x="156" y="28"/>
                    </a:cubicBezTo>
                    <a:lnTo>
                      <a:pt x="118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" name="Freeform 467"/>
              <p:cNvSpPr>
                <a:spLocks noEditPoints="1"/>
              </p:cNvSpPr>
              <p:nvPr/>
            </p:nvSpPr>
            <p:spPr bwMode="auto">
              <a:xfrm>
                <a:off x="8303452" y="5847528"/>
                <a:ext cx="130606" cy="242988"/>
              </a:xfrm>
              <a:custGeom>
                <a:avLst/>
                <a:gdLst>
                  <a:gd name="T0" fmla="*/ 66 w 184"/>
                  <a:gd name="T1" fmla="*/ 340 h 340"/>
                  <a:gd name="T2" fmla="*/ 14 w 184"/>
                  <a:gd name="T3" fmla="*/ 340 h 340"/>
                  <a:gd name="T4" fmla="*/ 0 w 184"/>
                  <a:gd name="T5" fmla="*/ 326 h 340"/>
                  <a:gd name="T6" fmla="*/ 0 w 184"/>
                  <a:gd name="T7" fmla="*/ 14 h 340"/>
                  <a:gd name="T8" fmla="*/ 14 w 184"/>
                  <a:gd name="T9" fmla="*/ 0 h 340"/>
                  <a:gd name="T10" fmla="*/ 66 w 184"/>
                  <a:gd name="T11" fmla="*/ 0 h 340"/>
                  <a:gd name="T12" fmla="*/ 184 w 184"/>
                  <a:gd name="T13" fmla="*/ 118 h 340"/>
                  <a:gd name="T14" fmla="*/ 184 w 184"/>
                  <a:gd name="T15" fmla="*/ 222 h 340"/>
                  <a:gd name="T16" fmla="*/ 66 w 184"/>
                  <a:gd name="T17" fmla="*/ 340 h 340"/>
                  <a:gd name="T18" fmla="*/ 28 w 184"/>
                  <a:gd name="T19" fmla="*/ 312 h 340"/>
                  <a:gd name="T20" fmla="*/ 66 w 184"/>
                  <a:gd name="T21" fmla="*/ 312 h 340"/>
                  <a:gd name="T22" fmla="*/ 156 w 184"/>
                  <a:gd name="T23" fmla="*/ 222 h 340"/>
                  <a:gd name="T24" fmla="*/ 156 w 184"/>
                  <a:gd name="T25" fmla="*/ 118 h 340"/>
                  <a:gd name="T26" fmla="*/ 66 w 184"/>
                  <a:gd name="T27" fmla="*/ 28 h 340"/>
                  <a:gd name="T28" fmla="*/ 28 w 184"/>
                  <a:gd name="T29" fmla="*/ 28 h 340"/>
                  <a:gd name="T30" fmla="*/ 28 w 184"/>
                  <a:gd name="T31" fmla="*/ 31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340">
                    <a:moveTo>
                      <a:pt x="66" y="340"/>
                    </a:moveTo>
                    <a:cubicBezTo>
                      <a:pt x="14" y="340"/>
                      <a:pt x="14" y="340"/>
                      <a:pt x="14" y="340"/>
                    </a:cubicBezTo>
                    <a:cubicBezTo>
                      <a:pt x="6" y="340"/>
                      <a:pt x="0" y="334"/>
                      <a:pt x="0" y="3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31" y="0"/>
                      <a:pt x="184" y="53"/>
                      <a:pt x="184" y="118"/>
                    </a:cubicBezTo>
                    <a:cubicBezTo>
                      <a:pt x="184" y="222"/>
                      <a:pt x="184" y="222"/>
                      <a:pt x="184" y="222"/>
                    </a:cubicBezTo>
                    <a:cubicBezTo>
                      <a:pt x="184" y="288"/>
                      <a:pt x="132" y="340"/>
                      <a:pt x="66" y="340"/>
                    </a:cubicBezTo>
                    <a:close/>
                    <a:moveTo>
                      <a:pt x="28" y="312"/>
                    </a:moveTo>
                    <a:cubicBezTo>
                      <a:pt x="66" y="312"/>
                      <a:pt x="66" y="312"/>
                      <a:pt x="66" y="312"/>
                    </a:cubicBezTo>
                    <a:cubicBezTo>
                      <a:pt x="116" y="312"/>
                      <a:pt x="156" y="272"/>
                      <a:pt x="156" y="222"/>
                    </a:cubicBezTo>
                    <a:cubicBezTo>
                      <a:pt x="156" y="118"/>
                      <a:pt x="156" y="118"/>
                      <a:pt x="156" y="118"/>
                    </a:cubicBezTo>
                    <a:cubicBezTo>
                      <a:pt x="156" y="68"/>
                      <a:pt x="116" y="28"/>
                      <a:pt x="66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3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Freeform 468"/>
              <p:cNvSpPr>
                <a:spLocks/>
              </p:cNvSpPr>
              <p:nvPr/>
            </p:nvSpPr>
            <p:spPr bwMode="auto">
              <a:xfrm>
                <a:off x="7931883" y="5720972"/>
                <a:ext cx="391818" cy="146805"/>
              </a:xfrm>
              <a:custGeom>
                <a:avLst/>
                <a:gdLst>
                  <a:gd name="T0" fmla="*/ 536 w 550"/>
                  <a:gd name="T1" fmla="*/ 206 h 206"/>
                  <a:gd name="T2" fmla="*/ 522 w 550"/>
                  <a:gd name="T3" fmla="*/ 193 h 206"/>
                  <a:gd name="T4" fmla="*/ 271 w 550"/>
                  <a:gd name="T5" fmla="*/ 28 h 206"/>
                  <a:gd name="T6" fmla="*/ 28 w 550"/>
                  <a:gd name="T7" fmla="*/ 192 h 206"/>
                  <a:gd name="T8" fmla="*/ 14 w 550"/>
                  <a:gd name="T9" fmla="*/ 206 h 206"/>
                  <a:gd name="T10" fmla="*/ 14 w 550"/>
                  <a:gd name="T11" fmla="*/ 206 h 206"/>
                  <a:gd name="T12" fmla="*/ 0 w 550"/>
                  <a:gd name="T13" fmla="*/ 192 h 206"/>
                  <a:gd name="T14" fmla="*/ 35 w 550"/>
                  <a:gd name="T15" fmla="*/ 95 h 206"/>
                  <a:gd name="T16" fmla="*/ 271 w 550"/>
                  <a:gd name="T17" fmla="*/ 0 h 206"/>
                  <a:gd name="T18" fmla="*/ 511 w 550"/>
                  <a:gd name="T19" fmla="*/ 94 h 206"/>
                  <a:gd name="T20" fmla="*/ 550 w 550"/>
                  <a:gd name="T21" fmla="*/ 191 h 206"/>
                  <a:gd name="T22" fmla="*/ 537 w 550"/>
                  <a:gd name="T23" fmla="*/ 206 h 206"/>
                  <a:gd name="T24" fmla="*/ 536 w 550"/>
                  <a:gd name="T25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0" h="206">
                    <a:moveTo>
                      <a:pt x="536" y="206"/>
                    </a:moveTo>
                    <a:cubicBezTo>
                      <a:pt x="529" y="206"/>
                      <a:pt x="522" y="200"/>
                      <a:pt x="522" y="193"/>
                    </a:cubicBezTo>
                    <a:cubicBezTo>
                      <a:pt x="522" y="186"/>
                      <a:pt x="510" y="28"/>
                      <a:pt x="271" y="28"/>
                    </a:cubicBezTo>
                    <a:cubicBezTo>
                      <a:pt x="32" y="28"/>
                      <a:pt x="28" y="185"/>
                      <a:pt x="28" y="192"/>
                    </a:cubicBezTo>
                    <a:cubicBezTo>
                      <a:pt x="28" y="200"/>
                      <a:pt x="22" y="206"/>
                      <a:pt x="14" y="206"/>
                    </a:cubicBezTo>
                    <a:cubicBezTo>
                      <a:pt x="14" y="206"/>
                      <a:pt x="14" y="206"/>
                      <a:pt x="14" y="206"/>
                    </a:cubicBezTo>
                    <a:cubicBezTo>
                      <a:pt x="6" y="206"/>
                      <a:pt x="0" y="200"/>
                      <a:pt x="0" y="192"/>
                    </a:cubicBezTo>
                    <a:cubicBezTo>
                      <a:pt x="0" y="190"/>
                      <a:pt x="0" y="142"/>
                      <a:pt x="35" y="95"/>
                    </a:cubicBezTo>
                    <a:cubicBezTo>
                      <a:pt x="66" y="52"/>
                      <a:pt x="132" y="0"/>
                      <a:pt x="271" y="0"/>
                    </a:cubicBezTo>
                    <a:cubicBezTo>
                      <a:pt x="409" y="0"/>
                      <a:pt x="477" y="51"/>
                      <a:pt x="511" y="94"/>
                    </a:cubicBezTo>
                    <a:cubicBezTo>
                      <a:pt x="547" y="142"/>
                      <a:pt x="550" y="189"/>
                      <a:pt x="550" y="191"/>
                    </a:cubicBezTo>
                    <a:cubicBezTo>
                      <a:pt x="550" y="199"/>
                      <a:pt x="544" y="206"/>
                      <a:pt x="537" y="206"/>
                    </a:cubicBezTo>
                    <a:cubicBezTo>
                      <a:pt x="536" y="206"/>
                      <a:pt x="536" y="206"/>
                      <a:pt x="536" y="20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0" name="Freeform 469"/>
              <p:cNvSpPr>
                <a:spLocks/>
              </p:cNvSpPr>
              <p:nvPr/>
            </p:nvSpPr>
            <p:spPr bwMode="auto">
              <a:xfrm>
                <a:off x="8064514" y="6057105"/>
                <a:ext cx="122507" cy="40498"/>
              </a:xfrm>
              <a:custGeom>
                <a:avLst/>
                <a:gdLst>
                  <a:gd name="T0" fmla="*/ 85 w 172"/>
                  <a:gd name="T1" fmla="*/ 58 h 58"/>
                  <a:gd name="T2" fmla="*/ 13 w 172"/>
                  <a:gd name="T3" fmla="*/ 33 h 58"/>
                  <a:gd name="T4" fmla="*/ 3 w 172"/>
                  <a:gd name="T5" fmla="*/ 0 h 58"/>
                  <a:gd name="T6" fmla="*/ 31 w 172"/>
                  <a:gd name="T7" fmla="*/ 5 h 58"/>
                  <a:gd name="T8" fmla="*/ 31 w 172"/>
                  <a:gd name="T9" fmla="*/ 5 h 58"/>
                  <a:gd name="T10" fmla="*/ 35 w 172"/>
                  <a:gd name="T11" fmla="*/ 16 h 58"/>
                  <a:gd name="T12" fmla="*/ 85 w 172"/>
                  <a:gd name="T13" fmla="*/ 30 h 58"/>
                  <a:gd name="T14" fmla="*/ 144 w 172"/>
                  <a:gd name="T15" fmla="*/ 3 h 58"/>
                  <a:gd name="T16" fmla="*/ 158 w 172"/>
                  <a:gd name="T17" fmla="*/ 3 h 58"/>
                  <a:gd name="T18" fmla="*/ 172 w 172"/>
                  <a:gd name="T19" fmla="*/ 2 h 58"/>
                  <a:gd name="T20" fmla="*/ 159 w 172"/>
                  <a:gd name="T21" fmla="*/ 34 h 58"/>
                  <a:gd name="T22" fmla="*/ 85 w 172"/>
                  <a:gd name="T23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2" h="58">
                    <a:moveTo>
                      <a:pt x="85" y="58"/>
                    </a:moveTo>
                    <a:cubicBezTo>
                      <a:pt x="50" y="58"/>
                      <a:pt x="26" y="49"/>
                      <a:pt x="13" y="33"/>
                    </a:cubicBezTo>
                    <a:cubicBezTo>
                      <a:pt x="0" y="18"/>
                      <a:pt x="3" y="2"/>
                      <a:pt x="3" y="0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11"/>
                      <a:pt x="35" y="16"/>
                    </a:cubicBezTo>
                    <a:cubicBezTo>
                      <a:pt x="39" y="21"/>
                      <a:pt x="52" y="30"/>
                      <a:pt x="85" y="30"/>
                    </a:cubicBezTo>
                    <a:cubicBezTo>
                      <a:pt x="131" y="30"/>
                      <a:pt x="144" y="13"/>
                      <a:pt x="144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72" y="2"/>
                      <a:pt x="172" y="2"/>
                      <a:pt x="172" y="2"/>
                    </a:cubicBezTo>
                    <a:cubicBezTo>
                      <a:pt x="172" y="4"/>
                      <a:pt x="172" y="19"/>
                      <a:pt x="159" y="34"/>
                    </a:cubicBezTo>
                    <a:cubicBezTo>
                      <a:pt x="144" y="50"/>
                      <a:pt x="119" y="58"/>
                      <a:pt x="85" y="5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153" name="도넛 152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08" y="2040146"/>
              <a:ext cx="539436" cy="539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5327341" y="2920221"/>
            <a:ext cx="1513334" cy="3655570"/>
            <a:chOff x="5234004" y="2945202"/>
            <a:chExt cx="1513334" cy="3655570"/>
          </a:xfrm>
        </p:grpSpPr>
        <p:sp>
          <p:nvSpPr>
            <p:cNvPr id="92" name="직사각형 91"/>
            <p:cNvSpPr/>
            <p:nvPr/>
          </p:nvSpPr>
          <p:spPr>
            <a:xfrm>
              <a:off x="5234004" y="2945202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353192" y="3044795"/>
              <a:ext cx="1274959" cy="3456384"/>
              <a:chOff x="5434067" y="3159927"/>
              <a:chExt cx="1274959" cy="3456384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5434067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5434067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Diretor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문 형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정책 관리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정부기관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RFP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전담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자금관리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사원관리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VR,AR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QC</a:t>
                </a:r>
              </a:p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34" t="17476" r="31731" b="27185"/>
              <a:stretch/>
            </p:blipFill>
            <p:spPr>
              <a:xfrm>
                <a:off x="5506571" y="5075933"/>
                <a:ext cx="1129951" cy="1451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0" name="그룹 99"/>
          <p:cNvGrpSpPr/>
          <p:nvPr/>
        </p:nvGrpSpPr>
        <p:grpSpPr>
          <a:xfrm>
            <a:off x="3669846" y="2920221"/>
            <a:ext cx="1513334" cy="3655570"/>
            <a:chOff x="3624516" y="2946575"/>
            <a:chExt cx="1513334" cy="3655570"/>
          </a:xfrm>
        </p:grpSpPr>
        <p:sp>
          <p:nvSpPr>
            <p:cNvPr id="91" name="직사각형 90"/>
            <p:cNvSpPr/>
            <p:nvPr/>
          </p:nvSpPr>
          <p:spPr>
            <a:xfrm>
              <a:off x="3624516" y="2946575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3743704" y="3046168"/>
              <a:ext cx="1274959" cy="3456384"/>
              <a:chOff x="3904365" y="3162674"/>
              <a:chExt cx="1274959" cy="3456384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3904365" y="3594722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3904365" y="3162674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CMO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삼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P/ G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MS-office/SQL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Backup&amp;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Recovery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Performance and Turning</a:t>
                </a: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8" r="7241" b="15822"/>
              <a:stretch/>
            </p:blipFill>
            <p:spPr>
              <a:xfrm>
                <a:off x="3994653" y="5112837"/>
                <a:ext cx="1116195" cy="144329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5" name="그룹 104"/>
          <p:cNvGrpSpPr/>
          <p:nvPr/>
        </p:nvGrpSpPr>
        <p:grpSpPr>
          <a:xfrm>
            <a:off x="8642331" y="2920221"/>
            <a:ext cx="1513334" cy="3655570"/>
            <a:chOff x="8517812" y="2946914"/>
            <a:chExt cx="1513334" cy="3655570"/>
          </a:xfrm>
        </p:grpSpPr>
        <p:sp>
          <p:nvSpPr>
            <p:cNvPr id="94" name="직사각형 93"/>
            <p:cNvSpPr/>
            <p:nvPr/>
          </p:nvSpPr>
          <p:spPr>
            <a:xfrm>
              <a:off x="8517812" y="2946914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8637000" y="3046507"/>
              <a:ext cx="1274959" cy="3456384"/>
              <a:chOff x="8499697" y="3163351"/>
              <a:chExt cx="1274959" cy="3456384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8499697" y="3595399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/>
              <p:cNvSpPr/>
              <p:nvPr/>
            </p:nvSpPr>
            <p:spPr>
              <a:xfrm>
                <a:off x="8499697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 량 화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디자인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포토샵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일러스트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프리미어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프로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마야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3" b="23005"/>
              <a:stretch/>
            </p:blipFill>
            <p:spPr>
              <a:xfrm>
                <a:off x="8583542" y="5061583"/>
                <a:ext cx="1107268" cy="147416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7" name="그룹 106"/>
          <p:cNvGrpSpPr/>
          <p:nvPr/>
        </p:nvGrpSpPr>
        <p:grpSpPr>
          <a:xfrm>
            <a:off x="10299827" y="2920221"/>
            <a:ext cx="1513334" cy="3655570"/>
            <a:chOff x="10107912" y="2946901"/>
            <a:chExt cx="1513334" cy="3655570"/>
          </a:xfrm>
        </p:grpSpPr>
        <p:sp>
          <p:nvSpPr>
            <p:cNvPr id="95" name="직사각형 94"/>
            <p:cNvSpPr/>
            <p:nvPr/>
          </p:nvSpPr>
          <p:spPr>
            <a:xfrm>
              <a:off x="10107912" y="29469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10227100" y="3046494"/>
              <a:ext cx="1274959" cy="3456384"/>
              <a:chOff x="10028935" y="3159927"/>
              <a:chExt cx="1274959" cy="3456384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10028935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10028935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Developer </a:t>
                </a:r>
                <a:r>
                  <a:rPr lang="ko-KR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 혁  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프로그래머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JAVA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Visual C/C++</a:t>
                </a:r>
                <a:endPara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Python</a:t>
                </a:r>
              </a:p>
              <a:p>
                <a:r>
                  <a:rPr lang="en-US" altLang="ko-KR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.net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응용프로그램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2" t="13254" r="15912" b="24121"/>
              <a:stretch/>
            </p:blipFill>
            <p:spPr>
              <a:xfrm>
                <a:off x="10087029" y="5070957"/>
                <a:ext cx="1158770" cy="144846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6984836" y="2920221"/>
            <a:ext cx="1513334" cy="3655570"/>
            <a:chOff x="6884966" y="2938288"/>
            <a:chExt cx="1513334" cy="3655570"/>
          </a:xfrm>
        </p:grpSpPr>
        <p:sp>
          <p:nvSpPr>
            <p:cNvPr id="93" name="직사각형 92"/>
            <p:cNvSpPr/>
            <p:nvPr/>
          </p:nvSpPr>
          <p:spPr>
            <a:xfrm>
              <a:off x="6884966" y="2938288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7004153" y="3037881"/>
              <a:ext cx="1274960" cy="3456384"/>
              <a:chOff x="6963768" y="3163351"/>
              <a:chExt cx="1274960" cy="3456384"/>
            </a:xfrm>
          </p:grpSpPr>
          <p:cxnSp>
            <p:nvCxnSpPr>
              <p:cNvPr id="52" name="직선 연결선 51"/>
              <p:cNvCxnSpPr/>
              <p:nvPr/>
            </p:nvCxnSpPr>
            <p:spPr>
              <a:xfrm>
                <a:off x="6963768" y="3595399"/>
                <a:ext cx="1274960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/>
              <p:cNvSpPr/>
              <p:nvPr/>
            </p:nvSpPr>
            <p:spPr>
              <a:xfrm>
                <a:off x="6963769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Publisher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현 </a:t>
                </a:r>
                <a:r>
                  <a:rPr lang="ko-KR" altLang="en-US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섭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마스터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퍼블리싱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웹사이트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UX/UI 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프론티어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설계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사이트 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3" t="5642" r="16540" b="25469"/>
              <a:stretch/>
            </p:blipFill>
            <p:spPr>
              <a:xfrm>
                <a:off x="7045392" y="5067967"/>
                <a:ext cx="1111713" cy="145961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97" name="그룹 96"/>
          <p:cNvGrpSpPr/>
          <p:nvPr/>
        </p:nvGrpSpPr>
        <p:grpSpPr>
          <a:xfrm>
            <a:off x="2012351" y="2920221"/>
            <a:ext cx="1513334" cy="3655570"/>
            <a:chOff x="2031112" y="2944101"/>
            <a:chExt cx="1513334" cy="3655570"/>
          </a:xfrm>
        </p:grpSpPr>
        <p:sp>
          <p:nvSpPr>
            <p:cNvPr id="90" name="직사각형 89"/>
            <p:cNvSpPr/>
            <p:nvPr/>
          </p:nvSpPr>
          <p:spPr>
            <a:xfrm>
              <a:off x="2031112" y="29441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2150300" y="3043694"/>
              <a:ext cx="1274959" cy="3456384"/>
              <a:chOff x="2368519" y="3157725"/>
              <a:chExt cx="1274959" cy="3456384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2368519" y="3589773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2368519" y="3157725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CTO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상 기</a:t>
                </a:r>
                <a:endPara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플랫폼 운영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제조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PM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기획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 사업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총괄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96" name="그룹 95"/>
          <p:cNvGrpSpPr/>
          <p:nvPr/>
        </p:nvGrpSpPr>
        <p:grpSpPr>
          <a:xfrm>
            <a:off x="354856" y="2920221"/>
            <a:ext cx="1513334" cy="3655570"/>
            <a:chOff x="354856" y="2929663"/>
            <a:chExt cx="1513334" cy="3655570"/>
          </a:xfrm>
        </p:grpSpPr>
        <p:sp>
          <p:nvSpPr>
            <p:cNvPr id="80" name="직사각형 79"/>
            <p:cNvSpPr/>
            <p:nvPr/>
          </p:nvSpPr>
          <p:spPr>
            <a:xfrm>
              <a:off x="354856" y="2929663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74044" y="3058133"/>
              <a:ext cx="1274959" cy="3456384"/>
              <a:chOff x="844658" y="3140968"/>
              <a:chExt cx="1274959" cy="3456384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844658" y="3573016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844658" y="3140968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CEO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길 호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경영 기획 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한국철도공사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서울도시철도공사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M&amp;A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  및       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자문사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대표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재무설계자문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7836" r="3237" b="15713"/>
              <a:stretch/>
            </p:blipFill>
            <p:spPr>
              <a:xfrm flipH="1">
                <a:off x="953823" y="5067769"/>
                <a:ext cx="1056628" cy="14353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0" t="18737" r="17870" b="38632"/>
          <a:stretch/>
        </p:blipFill>
        <p:spPr>
          <a:xfrm>
            <a:off x="2207293" y="4996117"/>
            <a:ext cx="1099995" cy="1418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11665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246121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889817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67969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424273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059959" y="2827513"/>
            <a:ext cx="2014135" cy="514981"/>
            <a:chOff x="5059959" y="2827513"/>
            <a:chExt cx="2014135" cy="514981"/>
          </a:xfrm>
        </p:grpSpPr>
        <p:sp>
          <p:nvSpPr>
            <p:cNvPr id="56" name="직사각형 55"/>
            <p:cNvSpPr/>
            <p:nvPr/>
          </p:nvSpPr>
          <p:spPr>
            <a:xfrm>
              <a:off x="5059959" y="2827513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10942" y="289929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088932" y="3490083"/>
            <a:ext cx="2014135" cy="514981"/>
            <a:chOff x="5088932" y="3447088"/>
            <a:chExt cx="2014135" cy="514981"/>
          </a:xfrm>
        </p:grpSpPr>
        <p:sp>
          <p:nvSpPr>
            <p:cNvPr id="57" name="직사각형 56"/>
            <p:cNvSpPr/>
            <p:nvPr/>
          </p:nvSpPr>
          <p:spPr>
            <a:xfrm>
              <a:off x="5088932" y="3447088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39915" y="351887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39164" y="2827513"/>
            <a:ext cx="2014135" cy="514981"/>
            <a:chOff x="7239164" y="2833781"/>
            <a:chExt cx="2014135" cy="514981"/>
          </a:xfrm>
        </p:grpSpPr>
        <p:sp>
          <p:nvSpPr>
            <p:cNvPr id="58" name="직사각형 57"/>
            <p:cNvSpPr/>
            <p:nvPr/>
          </p:nvSpPr>
          <p:spPr>
            <a:xfrm>
              <a:off x="7239164" y="2833781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0147" y="2905565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5529" y="4580892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580892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33844" y="4580892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580892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580892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443929" y="4468815"/>
            <a:ext cx="2955441" cy="8850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6466" y="4667562"/>
            <a:ext cx="1840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BANK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11824" y="4600210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75043" y="2551524"/>
            <a:ext cx="2952329" cy="27408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47042" y="2551524"/>
            <a:ext cx="2952329" cy="163209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44" y="4711730"/>
            <a:ext cx="407992" cy="407992"/>
          </a:xfrm>
          <a:prstGeom prst="rect">
            <a:avLst/>
          </a:prstGeom>
        </p:spPr>
      </p:pic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5" y="2739033"/>
            <a:ext cx="426792" cy="426792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47" y="2836731"/>
            <a:ext cx="353898" cy="3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2382634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5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1" name="타원 50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55" name="타원 54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58" name="타원 57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936160" y="4846609"/>
            <a:ext cx="1013199" cy="1013199"/>
            <a:chOff x="960132" y="4854031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11424" y="2560110"/>
            <a:ext cx="1013199" cy="1013199"/>
            <a:chOff x="911424" y="255981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0" name="타원 59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0" name="타원 6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6" name="타원 75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sp>
        <p:nvSpPr>
          <p:cNvPr id="81" name="직사각형 80"/>
          <p:cNvSpPr/>
          <p:nvPr/>
        </p:nvSpPr>
        <p:spPr>
          <a:xfrm>
            <a:off x="791479" y="2996952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911424" y="3162161"/>
            <a:ext cx="1013199" cy="1013199"/>
            <a:chOff x="911424" y="2559816"/>
            <a:chExt cx="1013199" cy="1013199"/>
          </a:xfrm>
        </p:grpSpPr>
        <p:sp>
          <p:nvSpPr>
            <p:cNvPr id="79" name="타원 78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sp>
        <p:nvSpPr>
          <p:cNvPr id="82" name="TextBox 81"/>
          <p:cNvSpPr txBox="1"/>
          <p:nvPr/>
        </p:nvSpPr>
        <p:spPr>
          <a:xfrm>
            <a:off x="2063552" y="31600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10123" y="3571144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2269199" y="4406549"/>
            <a:ext cx="0" cy="214486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91478" y="1743349"/>
            <a:ext cx="2955442" cy="106105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63552" y="17980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54441" y="1821161"/>
            <a:ext cx="927164" cy="927164"/>
            <a:chOff x="954441" y="1821161"/>
            <a:chExt cx="927164" cy="927164"/>
          </a:xfrm>
        </p:grpSpPr>
        <p:sp>
          <p:nvSpPr>
            <p:cNvPr id="86" name="타원 85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64" y="1967748"/>
              <a:ext cx="544932" cy="544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512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9"/>
            <a:ext cx="2955442" cy="106105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13200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38025" y="2174132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00787" y="2174132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4" name="타원 63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1" name="타원 70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sp>
        <p:nvSpPr>
          <p:cNvPr id="85" name="직사각형 84"/>
          <p:cNvSpPr/>
          <p:nvPr/>
        </p:nvSpPr>
        <p:spPr>
          <a:xfrm>
            <a:off x="791479" y="2996952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911424" y="3162161"/>
            <a:ext cx="1013199" cy="1013199"/>
            <a:chOff x="911424" y="2559816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sp>
        <p:nvSpPr>
          <p:cNvPr id="2" name="타원 1"/>
          <p:cNvSpPr/>
          <p:nvPr/>
        </p:nvSpPr>
        <p:spPr>
          <a:xfrm>
            <a:off x="954441" y="1821161"/>
            <a:ext cx="927164" cy="927164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99" y="1969220"/>
            <a:ext cx="631050" cy="63104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063552" y="31600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10123" y="3571144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2269199" y="4406549"/>
            <a:ext cx="0" cy="214486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2996952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3552" y="31600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406549"/>
            <a:ext cx="0" cy="214486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10123" y="3571144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6285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8" name="타원 57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911424" y="3162161"/>
            <a:ext cx="1013199" cy="1013199"/>
            <a:chOff x="911424" y="2559816"/>
            <a:chExt cx="1013199" cy="1013199"/>
          </a:xfrm>
        </p:grpSpPr>
        <p:sp>
          <p:nvSpPr>
            <p:cNvPr id="71" name="타원 70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91478" y="1743349"/>
            <a:ext cx="2955442" cy="1061054"/>
            <a:chOff x="791478" y="1743349"/>
            <a:chExt cx="2955442" cy="1061054"/>
          </a:xfrm>
        </p:grpSpPr>
        <p:sp>
          <p:nvSpPr>
            <p:cNvPr id="87" name="직사각형 86"/>
            <p:cNvSpPr/>
            <p:nvPr/>
          </p:nvSpPr>
          <p:spPr>
            <a:xfrm>
              <a:off x="791478" y="1743349"/>
              <a:ext cx="2955442" cy="106105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51557" y="178561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565" y="1957996"/>
              <a:ext cx="607441" cy="607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1996677"/>
            <a:ext cx="2955441" cy="20803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" name="타원 5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11424" y="2173009"/>
            <a:ext cx="1013199" cy="1013199"/>
            <a:chOff x="911424" y="2559816"/>
            <a:chExt cx="1013199" cy="1013199"/>
          </a:xfrm>
        </p:grpSpPr>
        <p:sp>
          <p:nvSpPr>
            <p:cNvPr id="57" name="타원 5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3" name="타원 72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58433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0296" y="50907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5439327"/>
            <a:ext cx="15257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57" name="타원 5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0" name="타원 59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4559" y="1947320"/>
            <a:ext cx="10912811" cy="4475529"/>
            <a:chOff x="946943" y="1905799"/>
            <a:chExt cx="10912811" cy="4475529"/>
          </a:xfrm>
        </p:grpSpPr>
        <p:grpSp>
          <p:nvGrpSpPr>
            <p:cNvPr id="10" name="그룹 9"/>
            <p:cNvGrpSpPr/>
            <p:nvPr/>
          </p:nvGrpSpPr>
          <p:grpSpPr>
            <a:xfrm>
              <a:off x="946943" y="2404334"/>
              <a:ext cx="3478459" cy="3478459"/>
              <a:chOff x="734740" y="1901865"/>
              <a:chExt cx="3478459" cy="3478459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734740" y="1901865"/>
                <a:ext cx="3478459" cy="347845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0097" y="2431513"/>
                <a:ext cx="1827744" cy="182774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60097" y="4496652"/>
                <a:ext cx="1827744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3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신뢰받는 기업</a:t>
                </a:r>
                <a:endParaRPr lang="ko-KR" altLang="en-US" sz="23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910305" y="1905799"/>
              <a:ext cx="6949449" cy="4475529"/>
              <a:chOff x="4910305" y="1905799"/>
              <a:chExt cx="6949449" cy="4475529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4910305" y="1905799"/>
                <a:ext cx="6949449" cy="4475529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13890" y="3193603"/>
                <a:ext cx="574227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투명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공정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 기업이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책임을 다하며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소외계층을 위하여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환원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조세의 정의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바로잡아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정책에 반영되도록 노력하겠습니다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쉼 없는 변화와 혁신으로 미래를 여는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창조기업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나무처럼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조용히 성장하겠습니다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910305" y="1905799"/>
                <a:ext cx="6949449" cy="1091153"/>
              </a:xfrm>
              <a:prstGeom prst="rect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75794" y="2212848"/>
                <a:ext cx="541847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혁신으로 미래를 여는 기업이 되겠습니다</a:t>
                </a:r>
                <a:r>
                  <a:rPr lang="en-US" altLang="ko-KR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25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88" name="도넛 87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482" y="5735458"/>
              <a:ext cx="562490" cy="56249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87" name="도넛 86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004415" y="5762812"/>
              <a:ext cx="464097" cy="463254"/>
              <a:chOff x="3959236" y="5622046"/>
              <a:chExt cx="464097" cy="463254"/>
            </a:xfrm>
            <a:noFill/>
          </p:grpSpPr>
          <p:sp>
            <p:nvSpPr>
              <p:cNvPr id="104" name="Freeform 5"/>
              <p:cNvSpPr>
                <a:spLocks noEditPoints="1"/>
              </p:cNvSpPr>
              <p:nvPr/>
            </p:nvSpPr>
            <p:spPr bwMode="auto">
              <a:xfrm>
                <a:off x="3959236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5" name="Freeform 5"/>
              <p:cNvSpPr>
                <a:spLocks noEditPoints="1"/>
              </p:cNvSpPr>
              <p:nvPr/>
            </p:nvSpPr>
            <p:spPr bwMode="auto">
              <a:xfrm>
                <a:off x="4118818" y="5622046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Freeform 5"/>
              <p:cNvSpPr>
                <a:spLocks noEditPoints="1"/>
              </p:cNvSpPr>
              <p:nvPr/>
            </p:nvSpPr>
            <p:spPr bwMode="auto">
              <a:xfrm>
                <a:off x="4267413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792" y="2006833"/>
              <a:ext cx="545951" cy="54595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86" name="도넛 85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751" y="2138756"/>
              <a:ext cx="607193" cy="50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0" y="0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113" name="도넛 112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7757954" y="5819375"/>
              <a:ext cx="397876" cy="425493"/>
              <a:chOff x="3263725" y="5646638"/>
              <a:chExt cx="323850" cy="342900"/>
            </a:xfrm>
            <a:solidFill>
              <a:srgbClr val="FFFFFF"/>
            </a:solidFill>
          </p:grpSpPr>
          <p:sp>
            <p:nvSpPr>
              <p:cNvPr id="138" name="Freeform 231"/>
              <p:cNvSpPr>
                <a:spLocks noEditPoints="1"/>
              </p:cNvSpPr>
              <p:nvPr/>
            </p:nvSpPr>
            <p:spPr bwMode="auto">
              <a:xfrm>
                <a:off x="3263725" y="5646638"/>
                <a:ext cx="323850" cy="104775"/>
              </a:xfrm>
              <a:custGeom>
                <a:avLst/>
                <a:gdLst/>
                <a:ahLst/>
                <a:cxnLst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4"/>
                  </a:cxn>
                  <a:cxn ang="0">
                    <a:pos x="190" y="14"/>
                  </a:cxn>
                  <a:cxn ang="0">
                    <a:pos x="190" y="52"/>
                  </a:cxn>
                  <a:cxn ang="0">
                    <a:pos x="14" y="52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204" y="14"/>
                    </a:move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4"/>
                    </a:lnTo>
                    <a:close/>
                    <a:moveTo>
                      <a:pt x="190" y="14"/>
                    </a:moveTo>
                    <a:lnTo>
                      <a:pt x="190" y="52"/>
                    </a:lnTo>
                    <a:lnTo>
                      <a:pt x="14" y="52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9" name="Freeform 232"/>
              <p:cNvSpPr>
                <a:spLocks/>
              </p:cNvSpPr>
              <p:nvPr/>
            </p:nvSpPr>
            <p:spPr bwMode="auto">
              <a:xfrm>
                <a:off x="3489150" y="568156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Freeform 233"/>
              <p:cNvSpPr>
                <a:spLocks noEditPoints="1"/>
              </p:cNvSpPr>
              <p:nvPr/>
            </p:nvSpPr>
            <p:spPr bwMode="auto">
              <a:xfrm>
                <a:off x="3263725" y="5767288"/>
                <a:ext cx="323850" cy="104775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4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4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2"/>
                  </a:cxn>
                  <a:cxn ang="0">
                    <a:pos x="204" y="12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0"/>
                  </a:cxn>
                  <a:cxn ang="0">
                    <a:pos x="190" y="0"/>
                  </a:cxn>
                  <a:cxn ang="0">
                    <a:pos x="190" y="0"/>
                  </a:cxn>
                  <a:cxn ang="0">
                    <a:pos x="190" y="14"/>
                  </a:cxn>
                  <a:cxn ang="0">
                    <a:pos x="190" y="50"/>
                  </a:cxn>
                  <a:cxn ang="0">
                    <a:pos x="14" y="50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190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4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4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0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90" y="14"/>
                    </a:moveTo>
                    <a:lnTo>
                      <a:pt x="190" y="50"/>
                    </a:lnTo>
                    <a:lnTo>
                      <a:pt x="14" y="50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1" name="Freeform 234"/>
              <p:cNvSpPr>
                <a:spLocks/>
              </p:cNvSpPr>
              <p:nvPr/>
            </p:nvSpPr>
            <p:spPr bwMode="auto">
              <a:xfrm>
                <a:off x="3489150" y="580221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8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0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2" name="Freeform 235"/>
              <p:cNvSpPr>
                <a:spLocks noEditPoints="1"/>
              </p:cNvSpPr>
              <p:nvPr/>
            </p:nvSpPr>
            <p:spPr bwMode="auto">
              <a:xfrm>
                <a:off x="3263725" y="5884763"/>
                <a:ext cx="323850" cy="104775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4"/>
                  </a:cxn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4" y="52"/>
                  </a:cxn>
                  <a:cxn ang="0">
                    <a:pos x="14" y="16"/>
                  </a:cxn>
                  <a:cxn ang="0">
                    <a:pos x="190" y="16"/>
                  </a:cxn>
                  <a:cxn ang="0">
                    <a:pos x="190" y="52"/>
                  </a:cxn>
                  <a:cxn ang="0">
                    <a:pos x="14" y="52"/>
                  </a:cxn>
                </a:cxnLst>
                <a:rect l="0" t="0" r="r" b="b"/>
                <a:pathLst>
                  <a:path w="204" h="66">
                    <a:moveTo>
                      <a:pt x="12" y="66"/>
                    </a:move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4"/>
                    </a:lnTo>
                    <a:lnTo>
                      <a:pt x="204" y="14"/>
                    </a:ln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  <a:moveTo>
                      <a:pt x="14" y="52"/>
                    </a:moveTo>
                    <a:lnTo>
                      <a:pt x="14" y="16"/>
                    </a:lnTo>
                    <a:lnTo>
                      <a:pt x="190" y="16"/>
                    </a:lnTo>
                    <a:lnTo>
                      <a:pt x="19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" name="Freeform 236"/>
              <p:cNvSpPr>
                <a:spLocks/>
              </p:cNvSpPr>
              <p:nvPr/>
            </p:nvSpPr>
            <p:spPr bwMode="auto">
              <a:xfrm>
                <a:off x="3489150" y="5919688"/>
                <a:ext cx="57150" cy="2222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4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6" h="14">
                    <a:moveTo>
                      <a:pt x="32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24" name="Freeform 60"/>
          <p:cNvSpPr>
            <a:spLocks/>
          </p:cNvSpPr>
          <p:nvPr/>
        </p:nvSpPr>
        <p:spPr bwMode="auto">
          <a:xfrm>
            <a:off x="4046426" y="5824566"/>
            <a:ext cx="385601" cy="276841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112"/>
              </a:cxn>
              <a:cxn ang="0">
                <a:pos x="156" y="112"/>
              </a:cxn>
              <a:cxn ang="0">
                <a:pos x="156" y="112"/>
              </a:cxn>
              <a:cxn ang="0">
                <a:pos x="156" y="0"/>
              </a:cxn>
              <a:cxn ang="0">
                <a:pos x="156" y="0"/>
              </a:cxn>
              <a:cxn ang="0">
                <a:pos x="0" y="0"/>
              </a:cxn>
              <a:cxn ang="0">
                <a:pos x="0" y="0"/>
              </a:cxn>
              <a:cxn ang="0">
                <a:pos x="0" y="112"/>
              </a:cxn>
              <a:cxn ang="0">
                <a:pos x="0" y="112"/>
              </a:cxn>
            </a:cxnLst>
            <a:rect l="0" t="0" r="r" b="b"/>
            <a:pathLst>
              <a:path w="156" h="112">
                <a:moveTo>
                  <a:pt x="0" y="112"/>
                </a:moveTo>
                <a:lnTo>
                  <a:pt x="0" y="112"/>
                </a:lnTo>
                <a:lnTo>
                  <a:pt x="156" y="112"/>
                </a:lnTo>
                <a:lnTo>
                  <a:pt x="156" y="112"/>
                </a:lnTo>
                <a:lnTo>
                  <a:pt x="156" y="0"/>
                </a:lnTo>
                <a:lnTo>
                  <a:pt x="156" y="0"/>
                </a:lnTo>
                <a:lnTo>
                  <a:pt x="0" y="0"/>
                </a:lnTo>
                <a:lnTo>
                  <a:pt x="0" y="0"/>
                </a:lnTo>
                <a:lnTo>
                  <a:pt x="0" y="112"/>
                </a:lnTo>
                <a:lnTo>
                  <a:pt x="0" y="11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Freeform 61"/>
          <p:cNvSpPr>
            <a:spLocks noEditPoints="1"/>
          </p:cNvSpPr>
          <p:nvPr/>
        </p:nvSpPr>
        <p:spPr bwMode="auto">
          <a:xfrm>
            <a:off x="3962385" y="5735582"/>
            <a:ext cx="548741" cy="553682"/>
          </a:xfrm>
          <a:custGeom>
            <a:avLst/>
            <a:gdLst/>
            <a:ahLst/>
            <a:cxnLst>
              <a:cxn ang="0">
                <a:pos x="18" y="184"/>
              </a:cxn>
              <a:cxn ang="0">
                <a:pos x="72" y="184"/>
              </a:cxn>
              <a:cxn ang="0">
                <a:pos x="72" y="184"/>
              </a:cxn>
              <a:cxn ang="0">
                <a:pos x="64" y="196"/>
              </a:cxn>
              <a:cxn ang="0">
                <a:pos x="56" y="212"/>
              </a:cxn>
              <a:cxn ang="0">
                <a:pos x="56" y="212"/>
              </a:cxn>
              <a:cxn ang="0">
                <a:pos x="54" y="218"/>
              </a:cxn>
              <a:cxn ang="0">
                <a:pos x="54" y="222"/>
              </a:cxn>
              <a:cxn ang="0">
                <a:pos x="58" y="224"/>
              </a:cxn>
              <a:cxn ang="0">
                <a:pos x="64" y="224"/>
              </a:cxn>
              <a:cxn ang="0">
                <a:pos x="106" y="224"/>
              </a:cxn>
              <a:cxn ang="0">
                <a:pos x="118" y="224"/>
              </a:cxn>
              <a:cxn ang="0">
                <a:pos x="160" y="224"/>
              </a:cxn>
              <a:cxn ang="0">
                <a:pos x="160" y="224"/>
              </a:cxn>
              <a:cxn ang="0">
                <a:pos x="166" y="224"/>
              </a:cxn>
              <a:cxn ang="0">
                <a:pos x="168" y="222"/>
              </a:cxn>
              <a:cxn ang="0">
                <a:pos x="170" y="218"/>
              </a:cxn>
              <a:cxn ang="0">
                <a:pos x="168" y="212"/>
              </a:cxn>
              <a:cxn ang="0">
                <a:pos x="168" y="212"/>
              </a:cxn>
              <a:cxn ang="0">
                <a:pos x="160" y="196"/>
              </a:cxn>
              <a:cxn ang="0">
                <a:pos x="152" y="184"/>
              </a:cxn>
              <a:cxn ang="0">
                <a:pos x="206" y="184"/>
              </a:cxn>
              <a:cxn ang="0">
                <a:pos x="206" y="184"/>
              </a:cxn>
              <a:cxn ang="0">
                <a:pos x="212" y="182"/>
              </a:cxn>
              <a:cxn ang="0">
                <a:pos x="218" y="178"/>
              </a:cxn>
              <a:cxn ang="0">
                <a:pos x="222" y="174"/>
              </a:cxn>
              <a:cxn ang="0">
                <a:pos x="222" y="166"/>
              </a:cxn>
              <a:cxn ang="0">
                <a:pos x="222" y="18"/>
              </a:cxn>
              <a:cxn ang="0">
                <a:pos x="222" y="18"/>
              </a:cxn>
              <a:cxn ang="0">
                <a:pos x="222" y="12"/>
              </a:cxn>
              <a:cxn ang="0">
                <a:pos x="218" y="6"/>
              </a:cxn>
              <a:cxn ang="0">
                <a:pos x="212" y="2"/>
              </a:cxn>
              <a:cxn ang="0">
                <a:pos x="206" y="0"/>
              </a:cxn>
              <a:cxn ang="0">
                <a:pos x="134" y="0"/>
              </a:cxn>
              <a:cxn ang="0">
                <a:pos x="134" y="0"/>
              </a:cxn>
              <a:cxn ang="0">
                <a:pos x="90" y="0"/>
              </a:cxn>
              <a:cxn ang="0">
                <a:pos x="90" y="0"/>
              </a:cxn>
              <a:cxn ang="0">
                <a:pos x="18" y="0"/>
              </a:cxn>
              <a:cxn ang="0">
                <a:pos x="18" y="0"/>
              </a:cxn>
              <a:cxn ang="0">
                <a:pos x="12" y="2"/>
              </a:cxn>
              <a:cxn ang="0">
                <a:pos x="6" y="6"/>
              </a:cxn>
              <a:cxn ang="0">
                <a:pos x="2" y="12"/>
              </a:cxn>
              <a:cxn ang="0">
                <a:pos x="0" y="18"/>
              </a:cxn>
              <a:cxn ang="0">
                <a:pos x="0" y="166"/>
              </a:cxn>
              <a:cxn ang="0">
                <a:pos x="0" y="166"/>
              </a:cxn>
              <a:cxn ang="0">
                <a:pos x="2" y="174"/>
              </a:cxn>
              <a:cxn ang="0">
                <a:pos x="6" y="178"/>
              </a:cxn>
              <a:cxn ang="0">
                <a:pos x="12" y="182"/>
              </a:cxn>
              <a:cxn ang="0">
                <a:pos x="18" y="184"/>
              </a:cxn>
              <a:cxn ang="0">
                <a:pos x="18" y="184"/>
              </a:cxn>
              <a:cxn ang="0">
                <a:pos x="16" y="16"/>
              </a:cxn>
              <a:cxn ang="0">
                <a:pos x="16" y="16"/>
              </a:cxn>
              <a:cxn ang="0">
                <a:pos x="206" y="16"/>
              </a:cxn>
              <a:cxn ang="0">
                <a:pos x="206" y="16"/>
              </a:cxn>
              <a:cxn ang="0">
                <a:pos x="206" y="168"/>
              </a:cxn>
              <a:cxn ang="0">
                <a:pos x="206" y="168"/>
              </a:cxn>
              <a:cxn ang="0">
                <a:pos x="16" y="168"/>
              </a:cxn>
              <a:cxn ang="0">
                <a:pos x="16" y="168"/>
              </a:cxn>
              <a:cxn ang="0">
                <a:pos x="16" y="16"/>
              </a:cxn>
              <a:cxn ang="0">
                <a:pos x="16" y="16"/>
              </a:cxn>
            </a:cxnLst>
            <a:rect l="0" t="0" r="r" b="b"/>
            <a:pathLst>
              <a:path w="222" h="224">
                <a:moveTo>
                  <a:pt x="18" y="184"/>
                </a:moveTo>
                <a:lnTo>
                  <a:pt x="72" y="184"/>
                </a:lnTo>
                <a:lnTo>
                  <a:pt x="72" y="184"/>
                </a:lnTo>
                <a:lnTo>
                  <a:pt x="64" y="196"/>
                </a:lnTo>
                <a:lnTo>
                  <a:pt x="56" y="212"/>
                </a:lnTo>
                <a:lnTo>
                  <a:pt x="56" y="212"/>
                </a:lnTo>
                <a:lnTo>
                  <a:pt x="54" y="218"/>
                </a:lnTo>
                <a:lnTo>
                  <a:pt x="54" y="222"/>
                </a:lnTo>
                <a:lnTo>
                  <a:pt x="58" y="224"/>
                </a:lnTo>
                <a:lnTo>
                  <a:pt x="64" y="224"/>
                </a:lnTo>
                <a:lnTo>
                  <a:pt x="106" y="224"/>
                </a:lnTo>
                <a:lnTo>
                  <a:pt x="118" y="224"/>
                </a:lnTo>
                <a:lnTo>
                  <a:pt x="160" y="224"/>
                </a:lnTo>
                <a:lnTo>
                  <a:pt x="160" y="224"/>
                </a:lnTo>
                <a:lnTo>
                  <a:pt x="166" y="224"/>
                </a:lnTo>
                <a:lnTo>
                  <a:pt x="168" y="222"/>
                </a:lnTo>
                <a:lnTo>
                  <a:pt x="170" y="218"/>
                </a:lnTo>
                <a:lnTo>
                  <a:pt x="168" y="212"/>
                </a:lnTo>
                <a:lnTo>
                  <a:pt x="168" y="212"/>
                </a:lnTo>
                <a:lnTo>
                  <a:pt x="160" y="196"/>
                </a:lnTo>
                <a:lnTo>
                  <a:pt x="152" y="184"/>
                </a:lnTo>
                <a:lnTo>
                  <a:pt x="206" y="184"/>
                </a:lnTo>
                <a:lnTo>
                  <a:pt x="206" y="184"/>
                </a:lnTo>
                <a:lnTo>
                  <a:pt x="212" y="182"/>
                </a:lnTo>
                <a:lnTo>
                  <a:pt x="218" y="178"/>
                </a:lnTo>
                <a:lnTo>
                  <a:pt x="222" y="174"/>
                </a:lnTo>
                <a:lnTo>
                  <a:pt x="222" y="166"/>
                </a:lnTo>
                <a:lnTo>
                  <a:pt x="222" y="18"/>
                </a:lnTo>
                <a:lnTo>
                  <a:pt x="222" y="18"/>
                </a:lnTo>
                <a:lnTo>
                  <a:pt x="222" y="12"/>
                </a:lnTo>
                <a:lnTo>
                  <a:pt x="218" y="6"/>
                </a:lnTo>
                <a:lnTo>
                  <a:pt x="212" y="2"/>
                </a:lnTo>
                <a:lnTo>
                  <a:pt x="206" y="0"/>
                </a:lnTo>
                <a:lnTo>
                  <a:pt x="134" y="0"/>
                </a:lnTo>
                <a:lnTo>
                  <a:pt x="134" y="0"/>
                </a:lnTo>
                <a:lnTo>
                  <a:pt x="90" y="0"/>
                </a:lnTo>
                <a:lnTo>
                  <a:pt x="90" y="0"/>
                </a:lnTo>
                <a:lnTo>
                  <a:pt x="18" y="0"/>
                </a:lnTo>
                <a:lnTo>
                  <a:pt x="18" y="0"/>
                </a:lnTo>
                <a:lnTo>
                  <a:pt x="12" y="2"/>
                </a:lnTo>
                <a:lnTo>
                  <a:pt x="6" y="6"/>
                </a:lnTo>
                <a:lnTo>
                  <a:pt x="2" y="12"/>
                </a:lnTo>
                <a:lnTo>
                  <a:pt x="0" y="18"/>
                </a:lnTo>
                <a:lnTo>
                  <a:pt x="0" y="166"/>
                </a:lnTo>
                <a:lnTo>
                  <a:pt x="0" y="166"/>
                </a:lnTo>
                <a:lnTo>
                  <a:pt x="2" y="174"/>
                </a:lnTo>
                <a:lnTo>
                  <a:pt x="6" y="178"/>
                </a:lnTo>
                <a:lnTo>
                  <a:pt x="12" y="182"/>
                </a:lnTo>
                <a:lnTo>
                  <a:pt x="18" y="184"/>
                </a:lnTo>
                <a:lnTo>
                  <a:pt x="18" y="184"/>
                </a:lnTo>
                <a:close/>
                <a:moveTo>
                  <a:pt x="16" y="16"/>
                </a:moveTo>
                <a:lnTo>
                  <a:pt x="16" y="16"/>
                </a:lnTo>
                <a:lnTo>
                  <a:pt x="206" y="16"/>
                </a:lnTo>
                <a:lnTo>
                  <a:pt x="206" y="16"/>
                </a:lnTo>
                <a:lnTo>
                  <a:pt x="206" y="168"/>
                </a:lnTo>
                <a:lnTo>
                  <a:pt x="206" y="168"/>
                </a:lnTo>
                <a:lnTo>
                  <a:pt x="16" y="168"/>
                </a:lnTo>
                <a:lnTo>
                  <a:pt x="16" y="168"/>
                </a:lnTo>
                <a:lnTo>
                  <a:pt x="16" y="16"/>
                </a:ln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112" name="도넛 111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985" y="5684576"/>
              <a:ext cx="538710" cy="53871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7577144" y="2037362"/>
              <a:ext cx="562422" cy="562422"/>
              <a:chOff x="8272593" y="1733439"/>
              <a:chExt cx="562422" cy="5624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4144" y="1851736"/>
                <a:ext cx="319320" cy="319320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2593" y="1733439"/>
                <a:ext cx="562422" cy="562422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grpSp>
          <p:nvGrpSpPr>
            <p:cNvPr id="3" name="그룹 2"/>
            <p:cNvGrpSpPr/>
            <p:nvPr/>
          </p:nvGrpSpPr>
          <p:grpSpPr>
            <a:xfrm>
              <a:off x="3762871" y="1902527"/>
              <a:ext cx="2928103" cy="2836290"/>
              <a:chOff x="3762871" y="1902527"/>
              <a:chExt cx="2928103" cy="2836290"/>
            </a:xfrm>
          </p:grpSpPr>
          <p:sp>
            <p:nvSpPr>
              <p:cNvPr id="111" name="도넛 110"/>
              <p:cNvSpPr/>
              <p:nvPr/>
            </p:nvSpPr>
            <p:spPr>
              <a:xfrm>
                <a:off x="5342578" y="3390422"/>
                <a:ext cx="1348396" cy="1348395"/>
              </a:xfrm>
              <a:prstGeom prst="donu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2580351">
                <a:off x="3913820" y="2910983"/>
                <a:ext cx="2072737" cy="367745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1" name="타원 120"/>
              <p:cNvSpPr/>
              <p:nvPr/>
            </p:nvSpPr>
            <p:spPr>
              <a:xfrm rot="1002068">
                <a:off x="3762871" y="1902527"/>
                <a:ext cx="933178" cy="933178"/>
              </a:xfrm>
              <a:prstGeom prst="ellipse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3929225" y="2171056"/>
              <a:ext cx="600470" cy="336987"/>
              <a:chOff x="4316520" y="1469441"/>
              <a:chExt cx="1242900" cy="697523"/>
            </a:xfrm>
            <a:solidFill>
              <a:schemeClr val="bg1"/>
            </a:solidFill>
          </p:grpSpPr>
          <p:sp>
            <p:nvSpPr>
              <p:cNvPr id="127" name="Freeform 47"/>
              <p:cNvSpPr>
                <a:spLocks/>
              </p:cNvSpPr>
              <p:nvPr/>
            </p:nvSpPr>
            <p:spPr bwMode="auto">
              <a:xfrm>
                <a:off x="4316520" y="1621586"/>
                <a:ext cx="853178" cy="545378"/>
              </a:xfrm>
              <a:custGeom>
                <a:avLst/>
                <a:gdLst>
                  <a:gd name="T0" fmla="*/ 1291 w 1321"/>
                  <a:gd name="T1" fmla="*/ 784 h 843"/>
                  <a:gd name="T2" fmla="*/ 379 w 1321"/>
                  <a:gd name="T3" fmla="*/ 784 h 843"/>
                  <a:gd name="T4" fmla="*/ 59 w 1321"/>
                  <a:gd name="T5" fmla="*/ 463 h 843"/>
                  <a:gd name="T6" fmla="*/ 379 w 1321"/>
                  <a:gd name="T7" fmla="*/ 143 h 843"/>
                  <a:gd name="T8" fmla="*/ 489 w 1321"/>
                  <a:gd name="T9" fmla="*/ 143 h 843"/>
                  <a:gd name="T10" fmla="*/ 515 w 1321"/>
                  <a:gd name="T11" fmla="*/ 128 h 843"/>
                  <a:gd name="T12" fmla="*/ 521 w 1321"/>
                  <a:gd name="T13" fmla="*/ 120 h 843"/>
                  <a:gd name="T14" fmla="*/ 556 w 1321"/>
                  <a:gd name="T15" fmla="*/ 50 h 843"/>
                  <a:gd name="T16" fmla="*/ 547 w 1321"/>
                  <a:gd name="T17" fmla="*/ 9 h 843"/>
                  <a:gd name="T18" fmla="*/ 506 w 1321"/>
                  <a:gd name="T19" fmla="*/ 18 h 843"/>
                  <a:gd name="T20" fmla="*/ 471 w 1321"/>
                  <a:gd name="T21" fmla="*/ 84 h 843"/>
                  <a:gd name="T22" fmla="*/ 379 w 1321"/>
                  <a:gd name="T23" fmla="*/ 84 h 843"/>
                  <a:gd name="T24" fmla="*/ 0 w 1321"/>
                  <a:gd name="T25" fmla="*/ 463 h 843"/>
                  <a:gd name="T26" fmla="*/ 379 w 1321"/>
                  <a:gd name="T27" fmla="*/ 843 h 843"/>
                  <a:gd name="T28" fmla="*/ 1291 w 1321"/>
                  <a:gd name="T29" fmla="*/ 843 h 843"/>
                  <a:gd name="T30" fmla="*/ 1321 w 1321"/>
                  <a:gd name="T31" fmla="*/ 813 h 843"/>
                  <a:gd name="T32" fmla="*/ 1291 w 1321"/>
                  <a:gd name="T33" fmla="*/ 784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1" h="843">
                    <a:moveTo>
                      <a:pt x="1291" y="784"/>
                    </a:moveTo>
                    <a:lnTo>
                      <a:pt x="379" y="784"/>
                    </a:lnTo>
                    <a:cubicBezTo>
                      <a:pt x="203" y="784"/>
                      <a:pt x="59" y="640"/>
                      <a:pt x="59" y="463"/>
                    </a:cubicBezTo>
                    <a:cubicBezTo>
                      <a:pt x="59" y="287"/>
                      <a:pt x="203" y="143"/>
                      <a:pt x="379" y="143"/>
                    </a:cubicBezTo>
                    <a:lnTo>
                      <a:pt x="489" y="143"/>
                    </a:lnTo>
                    <a:cubicBezTo>
                      <a:pt x="500" y="143"/>
                      <a:pt x="510" y="137"/>
                      <a:pt x="515" y="128"/>
                    </a:cubicBezTo>
                    <a:cubicBezTo>
                      <a:pt x="517" y="126"/>
                      <a:pt x="519" y="123"/>
                      <a:pt x="521" y="120"/>
                    </a:cubicBezTo>
                    <a:cubicBezTo>
                      <a:pt x="531" y="95"/>
                      <a:pt x="542" y="72"/>
                      <a:pt x="556" y="50"/>
                    </a:cubicBezTo>
                    <a:cubicBezTo>
                      <a:pt x="565" y="36"/>
                      <a:pt x="561" y="17"/>
                      <a:pt x="547" y="9"/>
                    </a:cubicBezTo>
                    <a:cubicBezTo>
                      <a:pt x="533" y="0"/>
                      <a:pt x="514" y="4"/>
                      <a:pt x="506" y="18"/>
                    </a:cubicBezTo>
                    <a:cubicBezTo>
                      <a:pt x="493" y="39"/>
                      <a:pt x="481" y="61"/>
                      <a:pt x="471" y="84"/>
                    </a:cubicBezTo>
                    <a:lnTo>
                      <a:pt x="379" y="84"/>
                    </a:lnTo>
                    <a:cubicBezTo>
                      <a:pt x="170" y="84"/>
                      <a:pt x="0" y="254"/>
                      <a:pt x="0" y="463"/>
                    </a:cubicBezTo>
                    <a:cubicBezTo>
                      <a:pt x="0" y="673"/>
                      <a:pt x="170" y="843"/>
                      <a:pt x="379" y="843"/>
                    </a:cubicBezTo>
                    <a:lnTo>
                      <a:pt x="1291" y="843"/>
                    </a:lnTo>
                    <a:cubicBezTo>
                      <a:pt x="1308" y="843"/>
                      <a:pt x="1321" y="830"/>
                      <a:pt x="1321" y="813"/>
                    </a:cubicBezTo>
                    <a:cubicBezTo>
                      <a:pt x="1321" y="797"/>
                      <a:pt x="1308" y="784"/>
                      <a:pt x="1291" y="7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8" name="Freeform 48"/>
              <p:cNvSpPr>
                <a:spLocks/>
              </p:cNvSpPr>
              <p:nvPr/>
            </p:nvSpPr>
            <p:spPr bwMode="auto">
              <a:xfrm>
                <a:off x="5186082" y="2128342"/>
                <a:ext cx="45644" cy="38622"/>
              </a:xfrm>
              <a:custGeom>
                <a:avLst/>
                <a:gdLst>
                  <a:gd name="T0" fmla="*/ 40 w 70"/>
                  <a:gd name="T1" fmla="*/ 0 h 59"/>
                  <a:gd name="T2" fmla="*/ 30 w 70"/>
                  <a:gd name="T3" fmla="*/ 0 h 59"/>
                  <a:gd name="T4" fmla="*/ 0 w 70"/>
                  <a:gd name="T5" fmla="*/ 29 h 59"/>
                  <a:gd name="T6" fmla="*/ 30 w 70"/>
                  <a:gd name="T7" fmla="*/ 59 h 59"/>
                  <a:gd name="T8" fmla="*/ 40 w 70"/>
                  <a:gd name="T9" fmla="*/ 59 h 59"/>
                  <a:gd name="T10" fmla="*/ 70 w 70"/>
                  <a:gd name="T11" fmla="*/ 29 h 59"/>
                  <a:gd name="T12" fmla="*/ 40 w 70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59">
                    <a:moveTo>
                      <a:pt x="40" y="0"/>
                    </a:moveTo>
                    <a:lnTo>
                      <a:pt x="30" y="0"/>
                    </a:lnTo>
                    <a:cubicBezTo>
                      <a:pt x="14" y="0"/>
                      <a:pt x="0" y="13"/>
                      <a:pt x="0" y="29"/>
                    </a:cubicBezTo>
                    <a:cubicBezTo>
                      <a:pt x="0" y="46"/>
                      <a:pt x="14" y="59"/>
                      <a:pt x="30" y="59"/>
                    </a:cubicBezTo>
                    <a:lnTo>
                      <a:pt x="40" y="59"/>
                    </a:lnTo>
                    <a:cubicBezTo>
                      <a:pt x="56" y="59"/>
                      <a:pt x="70" y="46"/>
                      <a:pt x="70" y="29"/>
                    </a:cubicBezTo>
                    <a:cubicBezTo>
                      <a:pt x="70" y="13"/>
                      <a:pt x="56" y="0"/>
                      <a:pt x="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9" name="Freeform 49"/>
              <p:cNvSpPr>
                <a:spLocks/>
              </p:cNvSpPr>
              <p:nvPr/>
            </p:nvSpPr>
            <p:spPr bwMode="auto">
              <a:xfrm>
                <a:off x="4669962" y="1469441"/>
                <a:ext cx="889458" cy="697522"/>
              </a:xfrm>
              <a:custGeom>
                <a:avLst/>
                <a:gdLst>
                  <a:gd name="T0" fmla="*/ 999 w 1378"/>
                  <a:gd name="T1" fmla="*/ 321 h 1080"/>
                  <a:gd name="T2" fmla="*/ 899 w 1378"/>
                  <a:gd name="T3" fmla="*/ 321 h 1080"/>
                  <a:gd name="T4" fmla="*/ 415 w 1378"/>
                  <a:gd name="T5" fmla="*/ 0 h 1080"/>
                  <a:gd name="T6" fmla="*/ 11 w 1378"/>
                  <a:gd name="T7" fmla="*/ 184 h 1080"/>
                  <a:gd name="T8" fmla="*/ 14 w 1378"/>
                  <a:gd name="T9" fmla="*/ 226 h 1080"/>
                  <a:gd name="T10" fmla="*/ 56 w 1378"/>
                  <a:gd name="T11" fmla="*/ 223 h 1080"/>
                  <a:gd name="T12" fmla="*/ 415 w 1378"/>
                  <a:gd name="T13" fmla="*/ 60 h 1080"/>
                  <a:gd name="T14" fmla="*/ 853 w 1378"/>
                  <a:gd name="T15" fmla="*/ 363 h 1080"/>
                  <a:gd name="T16" fmla="*/ 880 w 1378"/>
                  <a:gd name="T17" fmla="*/ 380 h 1080"/>
                  <a:gd name="T18" fmla="*/ 882 w 1378"/>
                  <a:gd name="T19" fmla="*/ 380 h 1080"/>
                  <a:gd name="T20" fmla="*/ 883 w 1378"/>
                  <a:gd name="T21" fmla="*/ 380 h 1080"/>
                  <a:gd name="T22" fmla="*/ 999 w 1378"/>
                  <a:gd name="T23" fmla="*/ 380 h 1080"/>
                  <a:gd name="T24" fmla="*/ 1319 w 1378"/>
                  <a:gd name="T25" fmla="*/ 700 h 1080"/>
                  <a:gd name="T26" fmla="*/ 999 w 1378"/>
                  <a:gd name="T27" fmla="*/ 1021 h 1080"/>
                  <a:gd name="T28" fmla="*/ 927 w 1378"/>
                  <a:gd name="T29" fmla="*/ 1021 h 1080"/>
                  <a:gd name="T30" fmla="*/ 898 w 1378"/>
                  <a:gd name="T31" fmla="*/ 1050 h 1080"/>
                  <a:gd name="T32" fmla="*/ 927 w 1378"/>
                  <a:gd name="T33" fmla="*/ 1080 h 1080"/>
                  <a:gd name="T34" fmla="*/ 999 w 1378"/>
                  <a:gd name="T35" fmla="*/ 1080 h 1080"/>
                  <a:gd name="T36" fmla="*/ 1378 w 1378"/>
                  <a:gd name="T37" fmla="*/ 700 h 1080"/>
                  <a:gd name="T38" fmla="*/ 999 w 1378"/>
                  <a:gd name="T39" fmla="*/ 321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78" h="1080">
                    <a:moveTo>
                      <a:pt x="999" y="321"/>
                    </a:moveTo>
                    <a:lnTo>
                      <a:pt x="899" y="321"/>
                    </a:lnTo>
                    <a:cubicBezTo>
                      <a:pt x="805" y="128"/>
                      <a:pt x="613" y="0"/>
                      <a:pt x="415" y="0"/>
                    </a:cubicBezTo>
                    <a:cubicBezTo>
                      <a:pt x="260" y="0"/>
                      <a:pt x="113" y="67"/>
                      <a:pt x="11" y="184"/>
                    </a:cubicBezTo>
                    <a:cubicBezTo>
                      <a:pt x="0" y="197"/>
                      <a:pt x="2" y="215"/>
                      <a:pt x="14" y="226"/>
                    </a:cubicBezTo>
                    <a:cubicBezTo>
                      <a:pt x="26" y="237"/>
                      <a:pt x="45" y="236"/>
                      <a:pt x="56" y="223"/>
                    </a:cubicBezTo>
                    <a:cubicBezTo>
                      <a:pt x="147" y="119"/>
                      <a:pt x="278" y="60"/>
                      <a:pt x="415" y="60"/>
                    </a:cubicBezTo>
                    <a:cubicBezTo>
                      <a:pt x="596" y="60"/>
                      <a:pt x="772" y="181"/>
                      <a:pt x="853" y="363"/>
                    </a:cubicBezTo>
                    <a:cubicBezTo>
                      <a:pt x="858" y="374"/>
                      <a:pt x="868" y="380"/>
                      <a:pt x="880" y="380"/>
                    </a:cubicBezTo>
                    <a:cubicBezTo>
                      <a:pt x="880" y="380"/>
                      <a:pt x="881" y="380"/>
                      <a:pt x="882" y="380"/>
                    </a:cubicBezTo>
                    <a:cubicBezTo>
                      <a:pt x="882" y="380"/>
                      <a:pt x="883" y="380"/>
                      <a:pt x="883" y="380"/>
                    </a:cubicBezTo>
                    <a:lnTo>
                      <a:pt x="999" y="380"/>
                    </a:lnTo>
                    <a:cubicBezTo>
                      <a:pt x="1175" y="380"/>
                      <a:pt x="1319" y="524"/>
                      <a:pt x="1319" y="700"/>
                    </a:cubicBezTo>
                    <a:cubicBezTo>
                      <a:pt x="1319" y="877"/>
                      <a:pt x="1175" y="1021"/>
                      <a:pt x="999" y="1021"/>
                    </a:cubicBezTo>
                    <a:lnTo>
                      <a:pt x="927" y="1021"/>
                    </a:lnTo>
                    <a:cubicBezTo>
                      <a:pt x="911" y="1021"/>
                      <a:pt x="898" y="1034"/>
                      <a:pt x="898" y="1050"/>
                    </a:cubicBezTo>
                    <a:cubicBezTo>
                      <a:pt x="898" y="1067"/>
                      <a:pt x="911" y="1080"/>
                      <a:pt x="927" y="1080"/>
                    </a:cubicBezTo>
                    <a:lnTo>
                      <a:pt x="999" y="1080"/>
                    </a:lnTo>
                    <a:cubicBezTo>
                      <a:pt x="1208" y="1080"/>
                      <a:pt x="1378" y="910"/>
                      <a:pt x="1378" y="700"/>
                    </a:cubicBezTo>
                    <a:cubicBezTo>
                      <a:pt x="1378" y="491"/>
                      <a:pt x="1208" y="321"/>
                      <a:pt x="999" y="32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0" name="Freeform 50"/>
              <p:cNvSpPr>
                <a:spLocks/>
              </p:cNvSpPr>
              <p:nvPr/>
            </p:nvSpPr>
            <p:spPr bwMode="auto">
              <a:xfrm>
                <a:off x="5008191" y="1597008"/>
                <a:ext cx="449410" cy="310140"/>
              </a:xfrm>
              <a:custGeom>
                <a:avLst/>
                <a:gdLst>
                  <a:gd name="T0" fmla="*/ 282 w 696"/>
                  <a:gd name="T1" fmla="*/ 302 h 480"/>
                  <a:gd name="T2" fmla="*/ 285 w 696"/>
                  <a:gd name="T3" fmla="*/ 302 h 480"/>
                  <a:gd name="T4" fmla="*/ 388 w 696"/>
                  <a:gd name="T5" fmla="*/ 302 h 480"/>
                  <a:gd name="T6" fmla="*/ 650 w 696"/>
                  <a:gd name="T7" fmla="*/ 467 h 480"/>
                  <a:gd name="T8" fmla="*/ 670 w 696"/>
                  <a:gd name="T9" fmla="*/ 480 h 480"/>
                  <a:gd name="T10" fmla="*/ 680 w 696"/>
                  <a:gd name="T11" fmla="*/ 478 h 480"/>
                  <a:gd name="T12" fmla="*/ 690 w 696"/>
                  <a:gd name="T13" fmla="*/ 448 h 480"/>
                  <a:gd name="T14" fmla="*/ 388 w 696"/>
                  <a:gd name="T15" fmla="*/ 258 h 480"/>
                  <a:gd name="T16" fmla="*/ 293 w 696"/>
                  <a:gd name="T17" fmla="*/ 258 h 480"/>
                  <a:gd name="T18" fmla="*/ 34 w 696"/>
                  <a:gd name="T19" fmla="*/ 5 h 480"/>
                  <a:gd name="T20" fmla="*/ 5 w 696"/>
                  <a:gd name="T21" fmla="*/ 17 h 480"/>
                  <a:gd name="T22" fmla="*/ 17 w 696"/>
                  <a:gd name="T23" fmla="*/ 46 h 480"/>
                  <a:gd name="T24" fmla="*/ 258 w 696"/>
                  <a:gd name="T25" fmla="*/ 289 h 480"/>
                  <a:gd name="T26" fmla="*/ 279 w 696"/>
                  <a:gd name="T27" fmla="*/ 302 h 480"/>
                  <a:gd name="T28" fmla="*/ 282 w 696"/>
                  <a:gd name="T29" fmla="*/ 302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6" h="480">
                    <a:moveTo>
                      <a:pt x="282" y="302"/>
                    </a:moveTo>
                    <a:cubicBezTo>
                      <a:pt x="283" y="302"/>
                      <a:pt x="284" y="302"/>
                      <a:pt x="285" y="302"/>
                    </a:cubicBezTo>
                    <a:lnTo>
                      <a:pt x="388" y="302"/>
                    </a:lnTo>
                    <a:cubicBezTo>
                      <a:pt x="499" y="302"/>
                      <a:pt x="602" y="367"/>
                      <a:pt x="650" y="467"/>
                    </a:cubicBezTo>
                    <a:cubicBezTo>
                      <a:pt x="654" y="475"/>
                      <a:pt x="662" y="480"/>
                      <a:pt x="670" y="480"/>
                    </a:cubicBezTo>
                    <a:cubicBezTo>
                      <a:pt x="674" y="480"/>
                      <a:pt x="677" y="479"/>
                      <a:pt x="680" y="478"/>
                    </a:cubicBezTo>
                    <a:cubicBezTo>
                      <a:pt x="691" y="472"/>
                      <a:pt x="696" y="459"/>
                      <a:pt x="690" y="448"/>
                    </a:cubicBezTo>
                    <a:cubicBezTo>
                      <a:pt x="634" y="332"/>
                      <a:pt x="516" y="258"/>
                      <a:pt x="388" y="258"/>
                    </a:cubicBezTo>
                    <a:lnTo>
                      <a:pt x="293" y="258"/>
                    </a:lnTo>
                    <a:cubicBezTo>
                      <a:pt x="238" y="144"/>
                      <a:pt x="145" y="52"/>
                      <a:pt x="34" y="5"/>
                    </a:cubicBezTo>
                    <a:cubicBezTo>
                      <a:pt x="23" y="0"/>
                      <a:pt x="10" y="6"/>
                      <a:pt x="5" y="17"/>
                    </a:cubicBezTo>
                    <a:cubicBezTo>
                      <a:pt x="0" y="28"/>
                      <a:pt x="5" y="41"/>
                      <a:pt x="17" y="46"/>
                    </a:cubicBezTo>
                    <a:cubicBezTo>
                      <a:pt x="121" y="91"/>
                      <a:pt x="210" y="179"/>
                      <a:pt x="258" y="289"/>
                    </a:cubicBezTo>
                    <a:cubicBezTo>
                      <a:pt x="262" y="297"/>
                      <a:pt x="270" y="302"/>
                      <a:pt x="279" y="302"/>
                    </a:cubicBezTo>
                    <a:cubicBezTo>
                      <a:pt x="280" y="302"/>
                      <a:pt x="281" y="302"/>
                      <a:pt x="282" y="30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1" name="Freeform 51"/>
              <p:cNvSpPr>
                <a:spLocks/>
              </p:cNvSpPr>
              <p:nvPr/>
            </p:nvSpPr>
            <p:spPr bwMode="auto">
              <a:xfrm>
                <a:off x="5437705" y="1909489"/>
                <a:ext cx="37451" cy="77242"/>
              </a:xfrm>
              <a:custGeom>
                <a:avLst/>
                <a:gdLst>
                  <a:gd name="T0" fmla="*/ 3 w 59"/>
                  <a:gd name="T1" fmla="*/ 31 h 121"/>
                  <a:gd name="T2" fmla="*/ 14 w 59"/>
                  <a:gd name="T3" fmla="*/ 99 h 121"/>
                  <a:gd name="T4" fmla="*/ 36 w 59"/>
                  <a:gd name="T5" fmla="*/ 121 h 121"/>
                  <a:gd name="T6" fmla="*/ 37 w 59"/>
                  <a:gd name="T7" fmla="*/ 121 h 121"/>
                  <a:gd name="T8" fmla="*/ 58 w 59"/>
                  <a:gd name="T9" fmla="*/ 98 h 121"/>
                  <a:gd name="T10" fmla="*/ 46 w 59"/>
                  <a:gd name="T11" fmla="*/ 18 h 121"/>
                  <a:gd name="T12" fmla="*/ 18 w 59"/>
                  <a:gd name="T13" fmla="*/ 3 h 121"/>
                  <a:gd name="T14" fmla="*/ 3 w 59"/>
                  <a:gd name="T15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21">
                    <a:moveTo>
                      <a:pt x="3" y="31"/>
                    </a:moveTo>
                    <a:cubicBezTo>
                      <a:pt x="9" y="53"/>
                      <a:pt x="13" y="76"/>
                      <a:pt x="14" y="99"/>
                    </a:cubicBezTo>
                    <a:cubicBezTo>
                      <a:pt x="14" y="111"/>
                      <a:pt x="24" y="121"/>
                      <a:pt x="36" y="121"/>
                    </a:cubicBezTo>
                    <a:lnTo>
                      <a:pt x="37" y="121"/>
                    </a:lnTo>
                    <a:cubicBezTo>
                      <a:pt x="49" y="120"/>
                      <a:pt x="59" y="110"/>
                      <a:pt x="58" y="98"/>
                    </a:cubicBezTo>
                    <a:cubicBezTo>
                      <a:pt x="57" y="71"/>
                      <a:pt x="53" y="44"/>
                      <a:pt x="46" y="18"/>
                    </a:cubicBezTo>
                    <a:cubicBezTo>
                      <a:pt x="42" y="7"/>
                      <a:pt x="30" y="0"/>
                      <a:pt x="18" y="3"/>
                    </a:cubicBezTo>
                    <a:cubicBezTo>
                      <a:pt x="6" y="7"/>
                      <a:pt x="0" y="19"/>
                      <a:pt x="3" y="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7310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매물 등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음성인식 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10526" y="1902636"/>
            <a:ext cx="780373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63" name="타원 62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596216" y="5418505"/>
              <a:ext cx="1794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67" name="그룹 66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1" name="오른쪽 화살표 70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오른쪽 화살표 71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4725689" y="3540194"/>
            <a:ext cx="2502878" cy="25028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82616" y="3815395"/>
            <a:ext cx="1589024" cy="1934020"/>
            <a:chOff x="8679831" y="1651599"/>
            <a:chExt cx="1589024" cy="1934020"/>
          </a:xfrm>
        </p:grpSpPr>
        <p:sp>
          <p:nvSpPr>
            <p:cNvPr id="33" name="TextBox 32"/>
            <p:cNvSpPr txBox="1"/>
            <p:nvPr/>
          </p:nvSpPr>
          <p:spPr>
            <a:xfrm>
              <a:off x="8679831" y="3133943"/>
              <a:ext cx="1589024" cy="451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921" y="1651599"/>
              <a:ext cx="1322843" cy="1322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10526" y="1902636"/>
            <a:ext cx="7803730" cy="1363721"/>
            <a:chOff x="8517406" y="4027832"/>
            <a:chExt cx="3483250" cy="1363721"/>
          </a:xfrm>
        </p:grpSpPr>
        <p:sp>
          <p:nvSpPr>
            <p:cNvPr id="40" name="직사각형 39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725689" y="3540194"/>
            <a:ext cx="2502878" cy="2502878"/>
            <a:chOff x="1028616" y="3197368"/>
            <a:chExt cx="3141543" cy="3141543"/>
          </a:xfrm>
        </p:grpSpPr>
        <p:sp>
          <p:nvSpPr>
            <p:cNvPr id="18" name="타원 17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58829" y="5184499"/>
              <a:ext cx="12811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</a:t>
              </a:r>
              <a:endParaRPr lang="en-US" altLang="ko-KR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439" y="3491559"/>
              <a:ext cx="1582335" cy="1582335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44" name="타원 43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596216" y="5418505"/>
              <a:ext cx="1794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48" name="그룹 47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오른쪽 화살표 51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52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17421</TotalTime>
  <Words>3166</Words>
  <Application>Microsoft Office PowerPoint</Application>
  <PresentationFormat>와이드스크린</PresentationFormat>
  <Paragraphs>1066</Paragraphs>
  <Slides>50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MankSans</vt:lpstr>
      <vt:lpstr>굴림체</vt:lpstr>
      <vt:lpstr>Poppins Medium</vt:lpstr>
      <vt:lpstr>나눔바른고딕</vt:lpstr>
      <vt:lpstr>-apple-system</vt:lpstr>
      <vt:lpstr>Arial</vt:lpstr>
      <vt:lpstr>맑은 고딕</vt:lpstr>
      <vt:lpstr>Gidole</vt:lpstr>
      <vt:lpstr>Wingdings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AFFINITY05</cp:lastModifiedBy>
  <cp:revision>279</cp:revision>
  <dcterms:created xsi:type="dcterms:W3CDTF">2010-02-01T08:03:16Z</dcterms:created>
  <dcterms:modified xsi:type="dcterms:W3CDTF">2021-01-26T04:35:02Z</dcterms:modified>
  <cp:category>www.docstemplates.com</cp:category>
</cp:coreProperties>
</file>